
<file path=[Content_Types].xml><?xml version="1.0" encoding="utf-8"?>
<Types xmlns="http://schemas.openxmlformats.org/package/2006/content-types">
  <Default Extension="bmp" ContentType="image/bmp"/>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1"/>
  </p:sldMasterIdLst>
  <p:notesMasterIdLst>
    <p:notesMasterId r:id="rId20"/>
  </p:notesMasterIdLst>
  <p:handoutMasterIdLst>
    <p:handoutMasterId r:id="rId21"/>
  </p:handoutMasterIdLst>
  <p:sldIdLst>
    <p:sldId id="256" r:id="rId2"/>
    <p:sldId id="259" r:id="rId3"/>
    <p:sldId id="257" r:id="rId4"/>
    <p:sldId id="285" r:id="rId5"/>
    <p:sldId id="284" r:id="rId6"/>
    <p:sldId id="286" r:id="rId7"/>
    <p:sldId id="261" r:id="rId8"/>
    <p:sldId id="275" r:id="rId9"/>
    <p:sldId id="262" r:id="rId10"/>
    <p:sldId id="263" r:id="rId11"/>
    <p:sldId id="264" r:id="rId12"/>
    <p:sldId id="287" r:id="rId13"/>
    <p:sldId id="267" r:id="rId14"/>
    <p:sldId id="276" r:id="rId15"/>
    <p:sldId id="271" r:id="rId16"/>
    <p:sldId id="269" r:id="rId17"/>
    <p:sldId id="282" r:id="rId18"/>
    <p:sldId id="283" r:id="rId19"/>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64" d="100"/>
          <a:sy n="64" d="100"/>
        </p:scale>
        <p:origin x="720"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6888"/>
          </a:xfrm>
          <a:prstGeom prst="rect">
            <a:avLst/>
          </a:prstGeom>
        </p:spPr>
        <p:txBody>
          <a:bodyPr vert="horz" lIns="91440" tIns="45720" rIns="91440" bIns="45720" rtlCol="0"/>
          <a:lstStyle>
            <a:lvl1pPr algn="r">
              <a:defRPr sz="1200"/>
            </a:lvl1pPr>
          </a:lstStyle>
          <a:p>
            <a:fld id="{D5B8041A-C83E-493C-AFDB-DB6F8920B7E2}" type="datetimeFigureOut">
              <a:rPr lang="en-GB" smtClean="0"/>
              <a:t>07/10/2025</a:t>
            </a:fld>
            <a:endParaRPr lang="en-GB"/>
          </a:p>
        </p:txBody>
      </p:sp>
      <p:sp>
        <p:nvSpPr>
          <p:cNvPr id="4" name="Footer Placeholder 3"/>
          <p:cNvSpPr>
            <a:spLocks noGrp="1"/>
          </p:cNvSpPr>
          <p:nvPr>
            <p:ph type="ftr" sz="quarter" idx="2"/>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429750"/>
            <a:ext cx="2946400" cy="496888"/>
          </a:xfrm>
          <a:prstGeom prst="rect">
            <a:avLst/>
          </a:prstGeom>
        </p:spPr>
        <p:txBody>
          <a:bodyPr vert="horz" lIns="91440" tIns="45720" rIns="91440" bIns="45720" rtlCol="0" anchor="b"/>
          <a:lstStyle>
            <a:lvl1pPr algn="r">
              <a:defRPr sz="1200"/>
            </a:lvl1pPr>
          </a:lstStyle>
          <a:p>
            <a:fld id="{4D73E78C-59A7-4110-9B35-CC02E442A487}" type="slidenum">
              <a:rPr lang="en-GB" smtClean="0"/>
              <a:t>‹#›</a:t>
            </a:fld>
            <a:endParaRPr lang="en-GB"/>
          </a:p>
        </p:txBody>
      </p:sp>
    </p:spTree>
    <p:extLst>
      <p:ext uri="{BB962C8B-B14F-4D97-AF65-F5344CB8AC3E}">
        <p14:creationId xmlns:p14="http://schemas.microsoft.com/office/powerpoint/2010/main" val="27523337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FEFF1DA1-9847-4BDC-86BA-2D6E6984B56D}" type="datetimeFigureOut">
              <a:rPr lang="en-GB" smtClean="0"/>
              <a:t>07/10/2025</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9D3959FB-2169-44A1-BB93-D7E39844BC02}" type="slidenum">
              <a:rPr lang="en-GB" smtClean="0"/>
              <a:t>‹#›</a:t>
            </a:fld>
            <a:endParaRPr lang="en-GB"/>
          </a:p>
        </p:txBody>
      </p:sp>
    </p:spTree>
    <p:extLst>
      <p:ext uri="{BB962C8B-B14F-4D97-AF65-F5344CB8AC3E}">
        <p14:creationId xmlns:p14="http://schemas.microsoft.com/office/powerpoint/2010/main" val="1845721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D3959FB-2169-44A1-BB93-D7E39844BC02}" type="slidenum">
              <a:rPr lang="en-GB" smtClean="0"/>
              <a:t>1</a:t>
            </a:fld>
            <a:endParaRPr lang="en-GB"/>
          </a:p>
        </p:txBody>
      </p:sp>
    </p:spTree>
    <p:extLst>
      <p:ext uri="{BB962C8B-B14F-4D97-AF65-F5344CB8AC3E}">
        <p14:creationId xmlns:p14="http://schemas.microsoft.com/office/powerpoint/2010/main" val="9838170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D3959FB-2169-44A1-BB93-D7E39844BC02}" type="slidenum">
              <a:rPr lang="en-GB" smtClean="0"/>
              <a:t>2</a:t>
            </a:fld>
            <a:endParaRPr lang="en-GB"/>
          </a:p>
        </p:txBody>
      </p:sp>
    </p:spTree>
    <p:extLst>
      <p:ext uri="{BB962C8B-B14F-4D97-AF65-F5344CB8AC3E}">
        <p14:creationId xmlns:p14="http://schemas.microsoft.com/office/powerpoint/2010/main" val="35344568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D3959FB-2169-44A1-BB93-D7E39844BC02}" type="slidenum">
              <a:rPr lang="en-GB" smtClean="0"/>
              <a:t>3</a:t>
            </a:fld>
            <a:endParaRPr lang="en-GB"/>
          </a:p>
        </p:txBody>
      </p:sp>
    </p:spTree>
    <p:extLst>
      <p:ext uri="{BB962C8B-B14F-4D97-AF65-F5344CB8AC3E}">
        <p14:creationId xmlns:p14="http://schemas.microsoft.com/office/powerpoint/2010/main" val="3189364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D3959FB-2169-44A1-BB93-D7E39844BC02}" type="slidenum">
              <a:rPr lang="en-GB" smtClean="0"/>
              <a:t>4</a:t>
            </a:fld>
            <a:endParaRPr lang="en-GB"/>
          </a:p>
        </p:txBody>
      </p:sp>
    </p:spTree>
    <p:extLst>
      <p:ext uri="{BB962C8B-B14F-4D97-AF65-F5344CB8AC3E}">
        <p14:creationId xmlns:p14="http://schemas.microsoft.com/office/powerpoint/2010/main" val="426684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D3959FB-2169-44A1-BB93-D7E39844BC02}" type="slidenum">
              <a:rPr lang="en-GB" smtClean="0"/>
              <a:t>5</a:t>
            </a:fld>
            <a:endParaRPr lang="en-GB"/>
          </a:p>
        </p:txBody>
      </p:sp>
    </p:spTree>
    <p:extLst>
      <p:ext uri="{BB962C8B-B14F-4D97-AF65-F5344CB8AC3E}">
        <p14:creationId xmlns:p14="http://schemas.microsoft.com/office/powerpoint/2010/main" val="14138986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D3959FB-2169-44A1-BB93-D7E39844BC02}" type="slidenum">
              <a:rPr lang="en-GB" smtClean="0"/>
              <a:t>6</a:t>
            </a:fld>
            <a:endParaRPr lang="en-GB"/>
          </a:p>
        </p:txBody>
      </p:sp>
    </p:spTree>
    <p:extLst>
      <p:ext uri="{BB962C8B-B14F-4D97-AF65-F5344CB8AC3E}">
        <p14:creationId xmlns:p14="http://schemas.microsoft.com/office/powerpoint/2010/main" val="30216796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D3959FB-2169-44A1-BB93-D7E39844BC02}" type="slidenum">
              <a:rPr lang="en-GB" smtClean="0"/>
              <a:t>7</a:t>
            </a:fld>
            <a:endParaRPr lang="en-GB"/>
          </a:p>
        </p:txBody>
      </p:sp>
    </p:spTree>
    <p:extLst>
      <p:ext uri="{BB962C8B-B14F-4D97-AF65-F5344CB8AC3E}">
        <p14:creationId xmlns:p14="http://schemas.microsoft.com/office/powerpoint/2010/main" val="301023708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D3959FB-2169-44A1-BB93-D7E39844BC02}" type="slidenum">
              <a:rPr lang="en-GB" smtClean="0"/>
              <a:t>8</a:t>
            </a:fld>
            <a:endParaRPr lang="en-GB"/>
          </a:p>
        </p:txBody>
      </p:sp>
    </p:spTree>
    <p:extLst>
      <p:ext uri="{BB962C8B-B14F-4D97-AF65-F5344CB8AC3E}">
        <p14:creationId xmlns:p14="http://schemas.microsoft.com/office/powerpoint/2010/main" val="20669012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D3959FB-2169-44A1-BB93-D7E39844BC02}" type="slidenum">
              <a:rPr lang="en-GB" smtClean="0"/>
              <a:t>13</a:t>
            </a:fld>
            <a:endParaRPr lang="en-GB"/>
          </a:p>
        </p:txBody>
      </p:sp>
    </p:spTree>
    <p:extLst>
      <p:ext uri="{BB962C8B-B14F-4D97-AF65-F5344CB8AC3E}">
        <p14:creationId xmlns:p14="http://schemas.microsoft.com/office/powerpoint/2010/main" val="14866127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D3959FB-2169-44A1-BB93-D7E39844BC02}" type="slidenum">
              <a:rPr lang="en-GB" smtClean="0"/>
              <a:t>14</a:t>
            </a:fld>
            <a:endParaRPr lang="en-GB"/>
          </a:p>
        </p:txBody>
      </p:sp>
    </p:spTree>
    <p:extLst>
      <p:ext uri="{BB962C8B-B14F-4D97-AF65-F5344CB8AC3E}">
        <p14:creationId xmlns:p14="http://schemas.microsoft.com/office/powerpoint/2010/main" val="30410939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D3959FB-2169-44A1-BB93-D7E39844BC02}" type="slidenum">
              <a:rPr lang="en-GB" smtClean="0"/>
              <a:t>15</a:t>
            </a:fld>
            <a:endParaRPr lang="en-GB"/>
          </a:p>
        </p:txBody>
      </p:sp>
    </p:spTree>
    <p:extLst>
      <p:ext uri="{BB962C8B-B14F-4D97-AF65-F5344CB8AC3E}">
        <p14:creationId xmlns:p14="http://schemas.microsoft.com/office/powerpoint/2010/main" val="40503871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9D3959FB-2169-44A1-BB93-D7E39844BC02}" type="slidenum">
              <a:rPr lang="en-GB" smtClean="0"/>
              <a:t>16</a:t>
            </a:fld>
            <a:endParaRPr lang="en-GB"/>
          </a:p>
        </p:txBody>
      </p:sp>
    </p:spTree>
    <p:extLst>
      <p:ext uri="{BB962C8B-B14F-4D97-AF65-F5344CB8AC3E}">
        <p14:creationId xmlns:p14="http://schemas.microsoft.com/office/powerpoint/2010/main" val="393662401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bmp"/><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bmp"/><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5000"/>
              <a:duotone>
                <a:schemeClr val="accent2">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11" name="Rectangle 10"/>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03FCE02C-6EC6-4E09-BC2C-9FDED4DE236E}" type="datetimeFigureOut">
              <a:rPr lang="en-US" dirty="0"/>
              <a:t>10/7/2025</a:t>
            </a:fld>
            <a:endParaRPr lang="en-US" dirty="0"/>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2"/>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Pr>
        <a:solidFill>
          <a:schemeClr val="tx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1pPr>
              <a:defRPr sz="1800"/>
            </a:lvl1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4D8F36E1-9596-4E98-8786-4A17C5D29C65}" type="datetimeFigureOut">
              <a:rPr lang="en-US" dirty="0"/>
              <a:pPr/>
              <a:t>10/7/2025</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9" name="Rectangle 18"/>
          <p:cNvSpPr/>
          <p:nvPr/>
        </p:nvSpPr>
        <p:spPr>
          <a:xfrm>
            <a:off x="0" y="0"/>
            <a:ext cx="12192000" cy="6858000"/>
          </a:xfrm>
          <a:prstGeom prst="rect">
            <a:avLst/>
          </a:prstGeom>
          <a:blipFill dpi="0" rotWithShape="1">
            <a:blip r:embed="rId2">
              <a:alphaModFix amt="40000"/>
              <a:duotone>
                <a:schemeClr val="accent3">
                  <a:shade val="45000"/>
                  <a:satMod val="135000"/>
                </a:schemeClr>
                <a:prstClr val="white"/>
              </a:duotone>
            </a:blip>
            <a:srcRect/>
            <a:tile tx="-31750" ty="-120650" sx="100000" sy="100000" flip="xy" algn="tl"/>
          </a:blipFill>
          <a:ln w="19050" cmpd="sng">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tx1"/>
          </a:solidFill>
          <a:ln w="6350" cap="flat" cmpd="sng" algn="ctr">
            <a:solidFill>
              <a:schemeClr val="tx1">
                <a:lumMod val="65000"/>
                <a:lumOff val="35000"/>
              </a:schemeClr>
            </a:solidFill>
            <a:prstDash val="solid"/>
          </a:ln>
          <a:effectLst>
            <a:outerShdw blurRad="63500" algn="ctr" rotWithShape="0">
              <a:prstClr val="black">
                <a:alpha val="40000"/>
              </a:prstClr>
            </a:outerShdw>
            <a:softEdge rad="0"/>
          </a:effectLst>
        </p:spPr>
      </p:sp>
      <p:sp>
        <p:nvSpPr>
          <p:cNvPr id="24" name="Rectangle 23"/>
          <p:cNvSpPr/>
          <p:nvPr/>
        </p:nvSpPr>
        <p:spPr>
          <a:xfrm>
            <a:off x="1447801" y="1411615"/>
            <a:ext cx="9296400" cy="4034770"/>
          </a:xfrm>
          <a:prstGeom prst="rect">
            <a:avLst/>
          </a:prstGeom>
          <a:solidFill>
            <a:schemeClr val="bg2"/>
          </a:solidFill>
          <a:ln w="9525" cap="sq" cmpd="sng" algn="ctr">
            <a:noFill/>
            <a:prstDash val="solid"/>
            <a:miter lim="800000"/>
          </a:ln>
          <a:effectLst/>
        </p:spPr>
      </p:sp>
      <p:sp>
        <p:nvSpPr>
          <p:cNvPr id="30" name="Rectangle 29"/>
          <p:cNvSpPr/>
          <p:nvPr/>
        </p:nvSpPr>
        <p:spPr>
          <a:xfrm>
            <a:off x="5135880" y="1267730"/>
            <a:ext cx="1920240" cy="731520"/>
          </a:xfrm>
          <a:prstGeom prst="rect">
            <a:avLst/>
          </a:prstGeom>
          <a:solidFill>
            <a:schemeClr val="accent1"/>
          </a:solidFill>
          <a:ln>
            <a:noFill/>
          </a:ln>
          <a:effectLst>
            <a:outerShdw blurRad="50800" dist="127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b="0" kern="1200" cap="all" spc="-100" baseline="0" dirty="0">
                <a:solidFill>
                  <a:schemeClr val="tx1"/>
                </a:solidFill>
                <a:effectLst>
                  <a:outerShdw blurRad="38100" dist="12700" dir="2700000" algn="tl" rotWithShape="0">
                    <a:prstClr val="black">
                      <a:alpha val="40000"/>
                    </a:prstClr>
                  </a:outerShdw>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EE4D1A55-63BC-4BA2-9538-7DDEADA10621}" type="datetimeFigureOut">
              <a:rPr lang="en-US" dirty="0"/>
              <a:t>10/7/2025</a:t>
            </a:fld>
            <a:endParaRPr lang="en-US" dirty="0"/>
          </a:p>
        </p:txBody>
      </p:sp>
      <p:sp>
        <p:nvSpPr>
          <p:cNvPr id="5" name="Footer Placeholder 4"/>
          <p:cNvSpPr>
            <a:spLocks noGrp="1"/>
          </p:cNvSpPr>
          <p:nvPr>
            <p:ph type="ftr" sz="quarter" idx="11"/>
          </p:nvPr>
        </p:nvSpPr>
        <p:spPr>
          <a:xfrm>
            <a:off x="1453896" y="5212080"/>
            <a:ext cx="5907024" cy="228600"/>
          </a:xfrm>
        </p:spPr>
        <p:txBody>
          <a:bodyPr/>
          <a:lstStyle>
            <a:lvl1pPr algn="l">
              <a:defRPr>
                <a:solidFill>
                  <a:schemeClr val="tx2"/>
                </a:solidFill>
              </a:defRPr>
            </a:lvl1pPr>
          </a:lstStyle>
          <a:p>
            <a:endParaRPr lang="en-US" dirty="0"/>
          </a:p>
        </p:txBody>
      </p:sp>
      <p:sp>
        <p:nvSpPr>
          <p:cNvPr id="6" name="Slide Number Placeholder 5"/>
          <p:cNvSpPr>
            <a:spLocks noGrp="1"/>
          </p:cNvSpPr>
          <p:nvPr>
            <p:ph type="sldNum" sz="quarter" idx="12"/>
          </p:nvPr>
        </p:nvSpPr>
        <p:spPr>
          <a:xfrm>
            <a:off x="8604504" y="5212080"/>
            <a:ext cx="2112264" cy="228600"/>
          </a:xfrm>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lvl1pPr>
              <a:defRPr>
                <a:solidFill>
                  <a:schemeClr val="tx2"/>
                </a:solidFill>
              </a:defRPr>
            </a:lvl1pPr>
          </a:lstStyle>
          <a:p>
            <a:fld id="{66D01ABB-8821-4BF5-97A9-E1A66ACAEAA9}" type="datetimeFigureOut">
              <a:rPr lang="en-US" dirty="0"/>
              <a:pPr/>
              <a:t>10/7/2025</a:t>
            </a:fld>
            <a:endParaRPr lang="en-US" dirty="0"/>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lvl1pPr>
              <a:defRPr>
                <a:solidFill>
                  <a:schemeClr val="tx2"/>
                </a:solidFill>
              </a:defRPr>
            </a:lvl1pPr>
          </a:lstStyle>
          <a:p>
            <a:fld id="{20C37B1C-D4A1-4A4F-A470-80868146AFC5}" type="datetimeFigureOut">
              <a:rPr lang="en-US" dirty="0"/>
              <a:pPr/>
              <a:t>10/7/2025</a:t>
            </a:fld>
            <a:endParaRPr lang="en-US" dirty="0"/>
          </a:p>
        </p:txBody>
      </p:sp>
      <p:sp>
        <p:nvSpPr>
          <p:cNvPr id="8" name="Footer Placeholder 7"/>
          <p:cNvSpPr>
            <a:spLocks noGrp="1"/>
          </p:cNvSpPr>
          <p:nvPr>
            <p:ph type="ftr" sz="quarter" idx="11"/>
          </p:nvPr>
        </p:nvSpPr>
        <p:spPr/>
        <p:txBody>
          <a:bodyPr/>
          <a:lstStyle>
            <a:lvl1pPr>
              <a:defRPr>
                <a:solidFill>
                  <a:schemeClr val="tx2"/>
                </a:solidFill>
              </a:defRPr>
            </a:lvl1pPr>
          </a:lstStyle>
          <a:p>
            <a:endParaRPr lang="en-US" dirty="0"/>
          </a:p>
        </p:txBody>
      </p:sp>
      <p:sp>
        <p:nvSpPr>
          <p:cNvPr id="9" name="Slide Number Placeholder 8"/>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lvl1pPr>
              <a:defRPr>
                <a:solidFill>
                  <a:schemeClr val="tx2"/>
                </a:solidFill>
              </a:defRPr>
            </a:lvl1pPr>
          </a:lstStyle>
          <a:p>
            <a:fld id="{6D31D1B9-F39E-471E-80A9-595CAA5664AD}" type="datetimeFigureOut">
              <a:rPr lang="en-US" dirty="0"/>
              <a:pPr/>
              <a:t>10/7/2025</a:t>
            </a:fld>
            <a:endParaRPr lang="en-US" dirty="0"/>
          </a:p>
        </p:txBody>
      </p:sp>
      <p:sp>
        <p:nvSpPr>
          <p:cNvPr id="4" name="Footer Placeholder 3"/>
          <p:cNvSpPr>
            <a:spLocks noGrp="1"/>
          </p:cNvSpPr>
          <p:nvPr>
            <p:ph type="ftr" sz="quarter" idx="11"/>
          </p:nvPr>
        </p:nvSpPr>
        <p:spPr/>
        <p:txBody>
          <a:bodyPr/>
          <a:lstStyle>
            <a:lvl1pPr>
              <a:defRPr>
                <a:solidFill>
                  <a:schemeClr val="tx2"/>
                </a:solidFill>
              </a:defRPr>
            </a:lvl1pPr>
          </a:lstStyle>
          <a:p>
            <a:endParaRPr lang="en-US" dirty="0"/>
          </a:p>
        </p:txBody>
      </p:sp>
      <p:sp>
        <p:nvSpPr>
          <p:cNvPr id="5" name="Slide Number Placeholder 4"/>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solidFill>
                  <a:schemeClr val="tx2"/>
                </a:solidFill>
              </a:defRPr>
            </a:lvl1pPr>
          </a:lstStyle>
          <a:p>
            <a:fld id="{33FCEABC-E2B9-4606-A74F-CB06AF596887}" type="datetimeFigureOut">
              <a:rPr lang="en-US" dirty="0"/>
              <a:pPr/>
              <a:t>10/7/2025</a:t>
            </a:fld>
            <a:endParaRPr lang="en-US" dirty="0"/>
          </a:p>
        </p:txBody>
      </p:sp>
      <p:sp>
        <p:nvSpPr>
          <p:cNvPr id="3" name="Footer Placeholder 2"/>
          <p:cNvSpPr>
            <a:spLocks noGrp="1"/>
          </p:cNvSpPr>
          <p:nvPr>
            <p:ph type="ftr" sz="quarter" idx="11"/>
          </p:nvPr>
        </p:nvSpPr>
        <p:spPr/>
        <p:txBody>
          <a:bodyPr/>
          <a:lstStyle>
            <a:lvl1pPr>
              <a:defRPr>
                <a:solidFill>
                  <a:schemeClr val="tx2"/>
                </a:solidFill>
              </a:defRPr>
            </a:lvl1pPr>
          </a:lstStyle>
          <a:p>
            <a:endParaRPr lang="en-US" dirty="0"/>
          </a:p>
        </p:txBody>
      </p:sp>
      <p:sp>
        <p:nvSpPr>
          <p:cNvPr id="4" name="Slide Number Placeholder 3"/>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4" name="Rectangle 13"/>
          <p:cNvSpPr/>
          <p:nvPr/>
        </p:nvSpPr>
        <p:spPr>
          <a:xfrm>
            <a:off x="234693" y="237744"/>
            <a:ext cx="8633081"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16" name="Rectangle 15"/>
          <p:cNvSpPr/>
          <p:nvPr/>
        </p:nvSpPr>
        <p:spPr>
          <a:xfrm>
            <a:off x="371856" y="374904"/>
            <a:ext cx="8353044" cy="6108192"/>
          </a:xfrm>
          <a:prstGeom prst="rect">
            <a:avLst/>
          </a:prstGeom>
          <a:solidFill>
            <a:schemeClr val="bg2"/>
          </a:solidFill>
          <a:ln w="6350" cap="sq" cmpd="sng" algn="ctr">
            <a:noFill/>
            <a:prstDash val="solid"/>
            <a:miter lim="800000"/>
          </a:ln>
          <a:effectLst/>
        </p:spPr>
      </p:sp>
      <p:sp>
        <p:nvSpPr>
          <p:cNvPr id="15" name="Rectangle 14"/>
          <p:cNvSpPr/>
          <p:nvPr/>
        </p:nvSpPr>
        <p:spPr>
          <a:xfrm>
            <a:off x="9020386" y="237744"/>
            <a:ext cx="2926080" cy="638251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bg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790575" y="704850"/>
            <a:ext cx="7562850" cy="51435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bg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chemeClr val="tx2"/>
                </a:solidFill>
              </a:defRPr>
            </a:lvl1pPr>
          </a:lstStyle>
          <a:p>
            <a:fld id="{FA8850A0-01A3-4F4E-AA52-F716A9BFD4EB}" type="datetimeFigureOut">
              <a:rPr lang="en-US" dirty="0"/>
              <a:pPr/>
              <a:t>10/7/2025</a:t>
            </a:fld>
            <a:endParaRPr lang="en-US" dirty="0"/>
          </a:p>
        </p:txBody>
      </p:sp>
      <p:sp>
        <p:nvSpPr>
          <p:cNvPr id="6" name="Footer Placeholder 5"/>
          <p:cNvSpPr>
            <a:spLocks noGrp="1"/>
          </p:cNvSpPr>
          <p:nvPr>
            <p:ph type="ftr" sz="quarter" idx="11"/>
          </p:nvPr>
        </p:nvSpPr>
        <p:spPr>
          <a:xfrm>
            <a:off x="3439158" y="6214535"/>
            <a:ext cx="5184648" cy="256032"/>
          </a:xfrm>
        </p:spPr>
        <p:txBody>
          <a:bodyPr/>
          <a:lstStyle>
            <a:lvl1pPr algn="r">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bg2"/>
                </a:solidFill>
              </a:defRPr>
            </a:lvl1pPr>
          </a:lstStyle>
          <a:p>
            <a:fld id="{4FAB73BC-B049-4115-A692-8D63A059BFB8}" type="slidenum">
              <a:rPr lang="en-US" dirty="0"/>
              <a:pPr/>
              <a:t>‹#›</a:t>
            </a:fld>
            <a:endParaRPr lang="en-US" dirty="0"/>
          </a:p>
        </p:txBody>
      </p:sp>
      <p:sp>
        <p:nvSpPr>
          <p:cNvPr id="11" name="Rectangle 10"/>
          <p:cNvSpPr/>
          <p:nvPr/>
        </p:nvSpPr>
        <p:spPr>
          <a:xfrm>
            <a:off x="9157546" y="374904"/>
            <a:ext cx="2651760" cy="6108192"/>
          </a:xfrm>
          <a:prstGeom prst="rect">
            <a:avLst/>
          </a:prstGeom>
          <a:noFill/>
          <a:ln w="6350" cap="sq">
            <a:solidFill>
              <a:schemeClr val="tx1">
                <a:lumMod val="65000"/>
                <a:lumOff val="3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tx1"/>
          </a:solidFill>
          <a:ln w="6350" cap="sq">
            <a:solidFill>
              <a:schemeClr val="tx1">
                <a:lumMod val="7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9157546" y="374904"/>
            <a:ext cx="2651760" cy="6108192"/>
          </a:xfrm>
          <a:prstGeom prst="rect">
            <a:avLst/>
          </a:prstGeom>
          <a:solidFill>
            <a:schemeClr val="bg2"/>
          </a:solidFill>
          <a:ln w="6350" cap="sq">
            <a:no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601076" cy="6382512"/>
          </a:xfrm>
          <a:solidFill>
            <a:srgbClr val="808080"/>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E5811CCA-BB49-46C7-A0E2-F42339750F9A}" type="datetimeFigureOut">
              <a:rPr lang="en-US" dirty="0"/>
              <a:t>10/7/2025</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FB075A7A-4A9A-410F-B848-AB998ACC9419}" type="datetimeFigureOut">
              <a:rPr lang="en-US" dirty="0"/>
              <a:pPr/>
              <a:t>10/7/2025</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lvl1pPr>
              <a:defRPr>
                <a:solidFill>
                  <a:schemeClr val="tx2"/>
                </a:solidFill>
              </a:defRPr>
            </a:lvl1pPr>
          </a:lstStyle>
          <a:p>
            <a:fld id="{AA5F3E88-2D66-4D17-B0FA-EA13CB20B2FF}" type="datetimeFigureOut">
              <a:rPr lang="en-US" dirty="0"/>
              <a:pPr/>
              <a:t>10/7/2025</a:t>
            </a:fld>
            <a:endParaRPr lang="en-US" dirty="0"/>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tx1"/>
          </a:solidFill>
          <a:ln w="6350" cap="flat" cmpd="sng" algn="ctr">
            <a:solidFill>
              <a:schemeClr val="tx1">
                <a:lumMod val="75000"/>
              </a:schemeClr>
            </a:solidFill>
            <a:prstDash val="solid"/>
          </a:ln>
          <a:effectLst>
            <a:softEdge rad="0"/>
          </a:effectLst>
        </p:spPr>
      </p:sp>
      <p:sp>
        <p:nvSpPr>
          <p:cNvPr id="8" name="Rectangle 7"/>
          <p:cNvSpPr/>
          <p:nvPr/>
        </p:nvSpPr>
        <p:spPr>
          <a:xfrm>
            <a:off x="371856" y="374904"/>
            <a:ext cx="11448288" cy="6108192"/>
          </a:xfrm>
          <a:prstGeom prst="rect">
            <a:avLst/>
          </a:prstGeom>
          <a:solidFill>
            <a:schemeClr val="bg2"/>
          </a:solidFill>
          <a:ln w="6350" cap="sq" cmpd="sng" algn="ctr">
            <a:no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bg2"/>
                </a:solidFill>
              </a:defRPr>
            </a:lvl1pPr>
          </a:lstStyle>
          <a:p>
            <a:fld id="{17205CAA-4E5A-4223-BD55-C5D2841AC9EF}" type="datetimeFigureOut">
              <a:rPr lang="en-US" dirty="0"/>
              <a:t>10/7/2025</a:t>
            </a:fld>
            <a:endParaRPr lang="en-US" dirty="0"/>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bg2"/>
                </a:solidFill>
              </a:defRPr>
            </a:lvl1pPr>
          </a:lstStyle>
          <a:p>
            <a:endParaRPr lang="en-US" dirty="0"/>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bg2"/>
                </a:solidFill>
              </a:defRPr>
            </a:lvl1pPr>
          </a:lstStyle>
          <a:p>
            <a:fld id="{4FAB73BC-B049-4115-A692-8D63A059BFB8}"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2">
            <a:lumMod val="60000"/>
            <a:lumOff val="40000"/>
          </a:schemeClr>
        </a:buClr>
        <a:buFont typeface="Arial" pitchFamily="34"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6pPr>
      <a:lvl7pPr marL="19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7pPr>
      <a:lvl8pPr marL="22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8pPr>
      <a:lvl9pPr marL="2500000" indent="-228600" algn="l" defTabSz="914400" rtl="0" eaLnBrk="1" latinLnBrk="0" hangingPunct="1">
        <a:lnSpc>
          <a:spcPct val="100000"/>
        </a:lnSpc>
        <a:spcBef>
          <a:spcPts val="500"/>
        </a:spcBef>
        <a:buClr>
          <a:schemeClr val="tx2">
            <a:lumMod val="60000"/>
            <a:lumOff val="40000"/>
          </a:schemeClr>
        </a:buClr>
        <a:buFont typeface="Arial" pitchFamily="34" charset="0"/>
        <a:buChar char="•"/>
        <a:defRPr sz="1400" kern="1200">
          <a:solidFill>
            <a:schemeClr val="bg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s://www.kent.gov.uk/education-and-children/schools/school-places/secondary-school-places#accordion-1,2"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hyperlink" Target="https://www.kent.gov.uk/education-and-children/schools/school-places/admissions-criteria" TargetMode="External"/><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www.kent.gov.uk/education-and-children/schools/school-places/appeal-a-school-offer"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62100" y="2548463"/>
            <a:ext cx="9068586" cy="2590800"/>
          </a:xfrm>
        </p:spPr>
        <p:txBody>
          <a:bodyPr/>
          <a:lstStyle/>
          <a:p>
            <a:r>
              <a:rPr lang="en-GB" dirty="0"/>
              <a:t>SECONDARY TRANSFER</a:t>
            </a:r>
            <a:br>
              <a:rPr lang="en-US" dirty="0"/>
            </a:br>
            <a:endParaRPr lang="en-GB" dirty="0"/>
          </a:p>
        </p:txBody>
      </p:sp>
      <p:sp>
        <p:nvSpPr>
          <p:cNvPr id="3" name="Subtitle 2"/>
          <p:cNvSpPr>
            <a:spLocks noGrp="1"/>
          </p:cNvSpPr>
          <p:nvPr>
            <p:ph type="subTitle" idx="1"/>
          </p:nvPr>
        </p:nvSpPr>
        <p:spPr/>
        <p:txBody>
          <a:bodyPr/>
          <a:lstStyle/>
          <a:p>
            <a:r>
              <a:rPr lang="en-GB" altLang="en-US" dirty="0"/>
              <a:t>A SIMPLE(</a:t>
            </a:r>
            <a:r>
              <a:rPr lang="en-GB" altLang="en-US" dirty="0" err="1"/>
              <a:t>ish</a:t>
            </a:r>
            <a:r>
              <a:rPr lang="en-GB" altLang="en-US" dirty="0"/>
              <a:t>) GUIDE</a:t>
            </a:r>
          </a:p>
          <a:p>
            <a:endParaRPr lang="en-GB" dirty="0"/>
          </a:p>
        </p:txBody>
      </p:sp>
    </p:spTree>
    <p:extLst>
      <p:ext uri="{BB962C8B-B14F-4D97-AF65-F5344CB8AC3E}">
        <p14:creationId xmlns:p14="http://schemas.microsoft.com/office/powerpoint/2010/main" val="829740020"/>
      </p:ext>
    </p:extLst>
  </p:cSld>
  <p:clrMapOvr>
    <a:masterClrMapping/>
  </p:clrMapOvr>
  <mc:AlternateContent xmlns:mc="http://schemas.openxmlformats.org/markup-compatibility/2006" xmlns:p14="http://schemas.microsoft.com/office/powerpoint/2010/main">
    <mc:Choice Requires="p14">
      <p:transition spd="slow" p14:dur="2000" advTm="34807"/>
    </mc:Choice>
    <mc:Fallback xmlns="">
      <p:transition spd="slow" advTm="3480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1095600"/>
            <a:ext cx="10058400" cy="246868"/>
          </a:xfrm>
        </p:spPr>
        <p:txBody>
          <a:bodyPr>
            <a:normAutofit fontScale="90000"/>
          </a:bodyPr>
          <a:lstStyle/>
          <a:p>
            <a:r>
              <a:rPr lang="en-US" dirty="0"/>
              <a:t>Kent Test Results Day is 16th October 2025</a:t>
            </a:r>
            <a:endParaRPr lang="en-GB" dirty="0"/>
          </a:p>
        </p:txBody>
      </p:sp>
      <p:sp>
        <p:nvSpPr>
          <p:cNvPr id="3" name="Content Placeholder 2"/>
          <p:cNvSpPr>
            <a:spLocks noGrp="1"/>
          </p:cNvSpPr>
          <p:nvPr>
            <p:ph idx="1"/>
          </p:nvPr>
        </p:nvSpPr>
        <p:spPr>
          <a:xfrm>
            <a:off x="940965" y="1827046"/>
            <a:ext cx="10058400" cy="4929447"/>
          </a:xfrm>
        </p:spPr>
        <p:txBody>
          <a:bodyPr>
            <a:noAutofit/>
          </a:bodyPr>
          <a:lstStyle/>
          <a:p>
            <a:r>
              <a:rPr lang="en-GB" sz="2000" b="1" dirty="0"/>
              <a:t>Registered online</a:t>
            </a:r>
          </a:p>
          <a:p>
            <a:r>
              <a:rPr lang="en-GB" sz="2000" dirty="0"/>
              <a:t>Where parents registered online, they will email your child’s Kent Test result to you after 4pm on result day (the delivery time will depend on your email service provider). You will also be able to login to view your child's Kent Test result and test scores after 5pm. If you need to reset your password you must use the email address you registered with.</a:t>
            </a:r>
          </a:p>
          <a:p>
            <a:r>
              <a:rPr lang="en-GB" sz="2000" b="1" dirty="0"/>
              <a:t>Did not register online</a:t>
            </a:r>
          </a:p>
          <a:p>
            <a:r>
              <a:rPr lang="en-GB" sz="2000" dirty="0"/>
              <a:t>If you did not register online and the LA do not have a valid email address for you, the Kent Test result can only be sent by letter.</a:t>
            </a:r>
          </a:p>
          <a:p>
            <a:r>
              <a:rPr lang="en-GB" sz="2000" dirty="0"/>
              <a:t>If possible, they will post your child’s result to you on results day by first class post. You can ask your child’s primary school for their test scores the </a:t>
            </a:r>
            <a:r>
              <a:rPr lang="en-GB" sz="2000" b="1" dirty="0"/>
              <a:t>day after results go out.</a:t>
            </a:r>
          </a:p>
        </p:txBody>
      </p:sp>
    </p:spTree>
    <p:extLst>
      <p:ext uri="{BB962C8B-B14F-4D97-AF65-F5344CB8AC3E}">
        <p14:creationId xmlns:p14="http://schemas.microsoft.com/office/powerpoint/2010/main" val="665632037"/>
      </p:ext>
    </p:extLst>
  </p:cSld>
  <p:clrMapOvr>
    <a:masterClrMapping/>
  </p:clrMapOvr>
  <mc:AlternateContent xmlns:mc="http://schemas.openxmlformats.org/markup-compatibility/2006" xmlns:p14="http://schemas.microsoft.com/office/powerpoint/2010/main">
    <mc:Choice Requires="p14">
      <p:transition spd="slow" p14:dur="2000" advTm="65167"/>
    </mc:Choice>
    <mc:Fallback xmlns="">
      <p:transition spd="slow" advTm="65167"/>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3797" y="968433"/>
            <a:ext cx="10058400" cy="1371600"/>
          </a:xfrm>
        </p:spPr>
        <p:txBody>
          <a:bodyPr>
            <a:normAutofit fontScale="90000"/>
          </a:bodyPr>
          <a:lstStyle/>
          <a:p>
            <a:pPr algn="ctr"/>
            <a:br>
              <a:rPr lang="en-GB" dirty="0"/>
            </a:br>
            <a:endParaRPr lang="en-GB" dirty="0"/>
          </a:p>
        </p:txBody>
      </p:sp>
      <p:sp>
        <p:nvSpPr>
          <p:cNvPr id="3" name="Content Placeholder 2"/>
          <p:cNvSpPr>
            <a:spLocks noGrp="1"/>
          </p:cNvSpPr>
          <p:nvPr>
            <p:ph idx="1"/>
          </p:nvPr>
        </p:nvSpPr>
        <p:spPr>
          <a:xfrm>
            <a:off x="1100051" y="2527069"/>
            <a:ext cx="10058400" cy="3362498"/>
          </a:xfrm>
        </p:spPr>
        <p:txBody>
          <a:bodyPr>
            <a:normAutofit fontScale="40000" lnSpcReduction="20000"/>
          </a:bodyPr>
          <a:lstStyle/>
          <a:p>
            <a:pPr marL="0" indent="0">
              <a:buNone/>
            </a:pPr>
            <a:r>
              <a:rPr lang="en-GB" altLang="en-US" sz="5900" dirty="0"/>
              <a:t>Secondary school applications for Kent residents will be open from Monday 1st September to midnight on Friday 31st October 2024 at </a:t>
            </a:r>
            <a:r>
              <a:rPr lang="en-GB" altLang="en-US" sz="5900" dirty="0">
                <a:hlinkClick r:id="rId3"/>
              </a:rPr>
              <a:t>https://www.kent.gov.uk/education-and-children/schools/school-places/secondary-school-places#accordion-1,2</a:t>
            </a:r>
            <a:endParaRPr lang="en-GB" altLang="en-US" sz="5900" dirty="0"/>
          </a:p>
          <a:p>
            <a:pPr marL="0" indent="0">
              <a:buNone/>
            </a:pPr>
            <a:endParaRPr lang="en-GB" altLang="en-US" sz="5900" dirty="0"/>
          </a:p>
          <a:p>
            <a:pPr marL="0" indent="0">
              <a:buNone/>
            </a:pPr>
            <a:r>
              <a:rPr lang="en-GB" altLang="en-US" sz="5900" dirty="0"/>
              <a:t>Additional information</a:t>
            </a:r>
          </a:p>
          <a:p>
            <a:pPr marL="0" indent="0">
              <a:buNone/>
            </a:pPr>
            <a:r>
              <a:rPr lang="en-GB" altLang="en-US" sz="5900" dirty="0"/>
              <a:t>Some schools may need you to complete an additional form called a Supplementary Information Form (SIF).</a:t>
            </a:r>
          </a:p>
          <a:p>
            <a:pPr marL="0" indent="0">
              <a:buNone/>
            </a:pPr>
            <a:r>
              <a:rPr lang="en-GB" altLang="en-US" sz="5900" dirty="0"/>
              <a:t>Please contact the secondary school to obtain the form.</a:t>
            </a:r>
          </a:p>
          <a:p>
            <a:pPr marL="0" indent="0">
              <a:buNone/>
            </a:pPr>
            <a:endParaRPr lang="en-GB" dirty="0"/>
          </a:p>
        </p:txBody>
      </p:sp>
      <p:sp>
        <p:nvSpPr>
          <p:cNvPr id="6" name="Rectangle 5"/>
          <p:cNvSpPr/>
          <p:nvPr/>
        </p:nvSpPr>
        <p:spPr>
          <a:xfrm>
            <a:off x="933797" y="781397"/>
            <a:ext cx="10122130" cy="1323439"/>
          </a:xfrm>
          <a:prstGeom prst="rect">
            <a:avLst/>
          </a:prstGeom>
        </p:spPr>
        <p:txBody>
          <a:bodyPr wrap="square">
            <a:spAutoFit/>
          </a:bodyPr>
          <a:lstStyle/>
          <a:p>
            <a:pPr algn="ctr"/>
            <a:r>
              <a:rPr lang="en-GB" sz="4000" b="1" dirty="0">
                <a:solidFill>
                  <a:srgbClr val="FFFF00"/>
                </a:solidFill>
              </a:rPr>
              <a:t>Applying for a Secondary School Place to Start in Sep 2026</a:t>
            </a:r>
          </a:p>
        </p:txBody>
      </p:sp>
    </p:spTree>
    <p:extLst>
      <p:ext uri="{BB962C8B-B14F-4D97-AF65-F5344CB8AC3E}">
        <p14:creationId xmlns:p14="http://schemas.microsoft.com/office/powerpoint/2010/main" val="1553794230"/>
      </p:ext>
    </p:extLst>
  </p:cSld>
  <p:clrMapOvr>
    <a:masterClrMapping/>
  </p:clrMapOvr>
  <mc:AlternateContent xmlns:mc="http://schemas.openxmlformats.org/markup-compatibility/2006" xmlns:p14="http://schemas.microsoft.com/office/powerpoint/2010/main">
    <mc:Choice Requires="p14">
      <p:transition spd="slow" p14:dur="2000" advTm="35582"/>
    </mc:Choice>
    <mc:Fallback xmlns="">
      <p:transition spd="slow" advTm="35582"/>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3797" y="968433"/>
            <a:ext cx="10058400" cy="1371600"/>
          </a:xfrm>
        </p:spPr>
        <p:txBody>
          <a:bodyPr>
            <a:normAutofit fontScale="90000"/>
          </a:bodyPr>
          <a:lstStyle/>
          <a:p>
            <a:pPr algn="ctr"/>
            <a:br>
              <a:rPr lang="en-GB" dirty="0"/>
            </a:br>
            <a:endParaRPr lang="en-GB" dirty="0"/>
          </a:p>
        </p:txBody>
      </p:sp>
      <p:sp>
        <p:nvSpPr>
          <p:cNvPr id="3" name="Content Placeholder 2"/>
          <p:cNvSpPr>
            <a:spLocks noGrp="1"/>
          </p:cNvSpPr>
          <p:nvPr>
            <p:ph idx="1"/>
          </p:nvPr>
        </p:nvSpPr>
        <p:spPr>
          <a:xfrm>
            <a:off x="1100051" y="2527069"/>
            <a:ext cx="10058400" cy="3362498"/>
          </a:xfrm>
        </p:spPr>
        <p:txBody>
          <a:bodyPr>
            <a:normAutofit/>
          </a:bodyPr>
          <a:lstStyle/>
          <a:p>
            <a:pPr marL="0" indent="0">
              <a:buNone/>
            </a:pPr>
            <a:r>
              <a:rPr lang="en-GB" sz="2400" dirty="0"/>
              <a:t>Apply online</a:t>
            </a:r>
          </a:p>
          <a:p>
            <a:pPr marL="0" indent="0">
              <a:buNone/>
            </a:pPr>
            <a:r>
              <a:rPr lang="en-GB" sz="2400" dirty="0"/>
              <a:t>If you apply online Kent will email you on 2nd March 2026 after 4pm to tell you which school you have been offered. We cannot guarantee the exact time you will receive your email, this will depend on your email service provider.</a:t>
            </a:r>
          </a:p>
          <a:p>
            <a:pPr marL="0" indent="0">
              <a:buNone/>
            </a:pPr>
            <a:r>
              <a:rPr lang="en-GB" sz="2400" dirty="0"/>
              <a:t>You can also log in after 5pm on 2nd March 2026 to view your offer online. If you need to reset your password you must use the email address you registered with.</a:t>
            </a:r>
          </a:p>
        </p:txBody>
      </p:sp>
      <p:sp>
        <p:nvSpPr>
          <p:cNvPr id="6" name="Rectangle 5"/>
          <p:cNvSpPr/>
          <p:nvPr/>
        </p:nvSpPr>
        <p:spPr>
          <a:xfrm>
            <a:off x="933797" y="781397"/>
            <a:ext cx="10122130" cy="1323439"/>
          </a:xfrm>
          <a:prstGeom prst="rect">
            <a:avLst/>
          </a:prstGeom>
        </p:spPr>
        <p:txBody>
          <a:bodyPr wrap="square">
            <a:spAutoFit/>
          </a:bodyPr>
          <a:lstStyle/>
          <a:p>
            <a:pPr algn="ctr"/>
            <a:r>
              <a:rPr lang="en-GB" sz="4000" b="1" dirty="0">
                <a:solidFill>
                  <a:srgbClr val="FFFF00"/>
                </a:solidFill>
              </a:rPr>
              <a:t>Applying for a Secondary School Place to Start in Sep 2026</a:t>
            </a:r>
          </a:p>
        </p:txBody>
      </p:sp>
    </p:spTree>
    <p:extLst>
      <p:ext uri="{BB962C8B-B14F-4D97-AF65-F5344CB8AC3E}">
        <p14:creationId xmlns:p14="http://schemas.microsoft.com/office/powerpoint/2010/main" val="3276631800"/>
      </p:ext>
    </p:extLst>
  </p:cSld>
  <p:clrMapOvr>
    <a:masterClrMapping/>
  </p:clrMapOvr>
  <mc:AlternateContent xmlns:mc="http://schemas.openxmlformats.org/markup-compatibility/2006" xmlns:p14="http://schemas.microsoft.com/office/powerpoint/2010/main">
    <mc:Choice Requires="p14">
      <p:transition spd="slow" p14:dur="2000" advTm="30450"/>
    </mc:Choice>
    <mc:Fallback xmlns="">
      <p:transition spd="slow" advTm="3045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3797" y="968433"/>
            <a:ext cx="10058400" cy="1371600"/>
          </a:xfrm>
        </p:spPr>
        <p:txBody>
          <a:bodyPr>
            <a:normAutofit fontScale="90000"/>
          </a:bodyPr>
          <a:lstStyle/>
          <a:p>
            <a:pPr algn="ctr"/>
            <a:br>
              <a:rPr lang="en-GB" dirty="0"/>
            </a:br>
            <a:endParaRPr lang="en-GB" dirty="0"/>
          </a:p>
        </p:txBody>
      </p:sp>
      <p:sp>
        <p:nvSpPr>
          <p:cNvPr id="3" name="Content Placeholder 2"/>
          <p:cNvSpPr>
            <a:spLocks noGrp="1"/>
          </p:cNvSpPr>
          <p:nvPr>
            <p:ph idx="1"/>
          </p:nvPr>
        </p:nvSpPr>
        <p:spPr>
          <a:xfrm>
            <a:off x="1100051" y="2527069"/>
            <a:ext cx="10058400" cy="2576946"/>
          </a:xfrm>
        </p:spPr>
        <p:txBody>
          <a:bodyPr>
            <a:normAutofit fontScale="77500" lnSpcReduction="20000"/>
          </a:bodyPr>
          <a:lstStyle/>
          <a:p>
            <a:pPr marL="0" indent="0">
              <a:buNone/>
            </a:pPr>
            <a:r>
              <a:rPr lang="en-GB" sz="4000" b="1" dirty="0">
                <a:solidFill>
                  <a:srgbClr val="FF0000"/>
                </a:solidFill>
              </a:rPr>
              <a:t>Choosing the right school for your child</a:t>
            </a:r>
          </a:p>
          <a:p>
            <a:r>
              <a:rPr lang="en-GB" sz="4000" dirty="0"/>
              <a:t>Go and visit and look round, you can take your child, just let us know.</a:t>
            </a:r>
          </a:p>
          <a:p>
            <a:r>
              <a:rPr lang="en-GB" sz="4000" dirty="0"/>
              <a:t>We sent out a list of all the dates we knew for local schools but check the school websites to be sure.</a:t>
            </a:r>
          </a:p>
          <a:p>
            <a:pPr marL="0" indent="0">
              <a:buNone/>
            </a:pPr>
            <a:endParaRPr lang="en-GB" altLang="en-US" sz="4000" dirty="0"/>
          </a:p>
          <a:p>
            <a:pPr marL="0" indent="0">
              <a:buNone/>
            </a:pPr>
            <a:endParaRPr lang="en-GB" dirty="0"/>
          </a:p>
        </p:txBody>
      </p:sp>
      <p:sp>
        <p:nvSpPr>
          <p:cNvPr id="6" name="Rectangle 5"/>
          <p:cNvSpPr/>
          <p:nvPr/>
        </p:nvSpPr>
        <p:spPr>
          <a:xfrm>
            <a:off x="933797" y="781397"/>
            <a:ext cx="10122130" cy="1323439"/>
          </a:xfrm>
          <a:prstGeom prst="rect">
            <a:avLst/>
          </a:prstGeom>
        </p:spPr>
        <p:txBody>
          <a:bodyPr wrap="square">
            <a:spAutoFit/>
          </a:bodyPr>
          <a:lstStyle/>
          <a:p>
            <a:pPr algn="ctr"/>
            <a:r>
              <a:rPr lang="en-GB" sz="4000" b="1" dirty="0">
                <a:solidFill>
                  <a:srgbClr val="FFFF00"/>
                </a:solidFill>
              </a:rPr>
              <a:t>Applying for a Secondary School Place to Start in Sep 2026</a:t>
            </a:r>
          </a:p>
        </p:txBody>
      </p:sp>
    </p:spTree>
    <p:extLst>
      <p:ext uri="{BB962C8B-B14F-4D97-AF65-F5344CB8AC3E}">
        <p14:creationId xmlns:p14="http://schemas.microsoft.com/office/powerpoint/2010/main" val="285506005"/>
      </p:ext>
    </p:extLst>
  </p:cSld>
  <p:clrMapOvr>
    <a:masterClrMapping/>
  </p:clrMapOvr>
  <mc:AlternateContent xmlns:mc="http://schemas.openxmlformats.org/markup-compatibility/2006" xmlns:p14="http://schemas.microsoft.com/office/powerpoint/2010/main">
    <mc:Choice Requires="p14">
      <p:transition spd="slow" p14:dur="2000" advTm="44150"/>
    </mc:Choice>
    <mc:Fallback xmlns="">
      <p:transition spd="slow" advTm="4415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33797" y="968433"/>
            <a:ext cx="10058400" cy="1371600"/>
          </a:xfrm>
        </p:spPr>
        <p:txBody>
          <a:bodyPr>
            <a:normAutofit fontScale="90000"/>
          </a:bodyPr>
          <a:lstStyle/>
          <a:p>
            <a:pPr algn="ctr"/>
            <a:br>
              <a:rPr lang="en-GB" dirty="0"/>
            </a:br>
            <a:endParaRPr lang="en-GB" dirty="0"/>
          </a:p>
        </p:txBody>
      </p:sp>
      <p:sp>
        <p:nvSpPr>
          <p:cNvPr id="3" name="Content Placeholder 2"/>
          <p:cNvSpPr>
            <a:spLocks noGrp="1"/>
          </p:cNvSpPr>
          <p:nvPr>
            <p:ph idx="1"/>
          </p:nvPr>
        </p:nvSpPr>
        <p:spPr>
          <a:xfrm>
            <a:off x="1100051" y="2527069"/>
            <a:ext cx="10058400" cy="3362498"/>
          </a:xfrm>
        </p:spPr>
        <p:txBody>
          <a:bodyPr>
            <a:normAutofit fontScale="92500" lnSpcReduction="10000"/>
          </a:bodyPr>
          <a:lstStyle/>
          <a:p>
            <a:pPr marL="0" indent="0">
              <a:buNone/>
            </a:pPr>
            <a:r>
              <a:rPr lang="en-GB" sz="2400" dirty="0"/>
              <a:t>You should complete the application by </a:t>
            </a:r>
            <a:r>
              <a:rPr lang="en-GB" sz="2400" b="1" dirty="0">
                <a:solidFill>
                  <a:srgbClr val="FFFF00"/>
                </a:solidFill>
              </a:rPr>
              <a:t>naming </a:t>
            </a:r>
            <a:r>
              <a:rPr lang="en-GB" sz="2400" b="1" u="sng" dirty="0">
                <a:solidFill>
                  <a:srgbClr val="FFFF00"/>
                </a:solidFill>
              </a:rPr>
              <a:t>four</a:t>
            </a:r>
            <a:r>
              <a:rPr lang="en-GB" sz="2400" b="1" dirty="0">
                <a:solidFill>
                  <a:srgbClr val="FFFF00"/>
                </a:solidFill>
              </a:rPr>
              <a:t> secondary schools</a:t>
            </a:r>
            <a:r>
              <a:rPr lang="en-GB" sz="2400" dirty="0"/>
              <a:t>; putting them in order of preference with the one you would like most first.</a:t>
            </a:r>
          </a:p>
          <a:p>
            <a:pPr marL="0" indent="0">
              <a:buNone/>
            </a:pPr>
            <a:r>
              <a:rPr lang="en-GB" sz="2400" dirty="0"/>
              <a:t>The order you name the schools in only matters if more than one of them could offer your child a place. </a:t>
            </a:r>
          </a:p>
          <a:p>
            <a:pPr marL="0" indent="0">
              <a:buNone/>
            </a:pPr>
            <a:r>
              <a:rPr lang="en-GB" sz="2400" dirty="0"/>
              <a:t>If this happens, they will look back at your preferences and offer whichever of them you named highest on the form. </a:t>
            </a:r>
          </a:p>
          <a:p>
            <a:pPr marL="0" indent="0">
              <a:buNone/>
            </a:pPr>
            <a:r>
              <a:rPr lang="en-GB" sz="2400" dirty="0"/>
              <a:t>The unused offer for the lower preference school(s) will then be</a:t>
            </a:r>
          </a:p>
          <a:p>
            <a:pPr marL="0" indent="0">
              <a:buNone/>
            </a:pPr>
            <a:r>
              <a:rPr lang="en-GB" sz="2400" dirty="0"/>
              <a:t>offered to a child that was ranked lower on that school’s list.</a:t>
            </a:r>
          </a:p>
        </p:txBody>
      </p:sp>
      <p:sp>
        <p:nvSpPr>
          <p:cNvPr id="6" name="Rectangle 5"/>
          <p:cNvSpPr/>
          <p:nvPr/>
        </p:nvSpPr>
        <p:spPr>
          <a:xfrm>
            <a:off x="933797" y="781397"/>
            <a:ext cx="10122130" cy="1323439"/>
          </a:xfrm>
          <a:prstGeom prst="rect">
            <a:avLst/>
          </a:prstGeom>
        </p:spPr>
        <p:txBody>
          <a:bodyPr wrap="square">
            <a:spAutoFit/>
          </a:bodyPr>
          <a:lstStyle/>
          <a:p>
            <a:pPr algn="ctr"/>
            <a:r>
              <a:rPr lang="en-GB" sz="4000" b="1" dirty="0">
                <a:solidFill>
                  <a:srgbClr val="FFFF00"/>
                </a:solidFill>
              </a:rPr>
              <a:t>Applying for a Secondary School Place to Start in Sep 2026</a:t>
            </a:r>
          </a:p>
        </p:txBody>
      </p:sp>
    </p:spTree>
    <p:extLst>
      <p:ext uri="{BB962C8B-B14F-4D97-AF65-F5344CB8AC3E}">
        <p14:creationId xmlns:p14="http://schemas.microsoft.com/office/powerpoint/2010/main" val="3711225026"/>
      </p:ext>
    </p:extLst>
  </p:cSld>
  <p:clrMapOvr>
    <a:masterClrMapping/>
  </p:clrMapOvr>
  <mc:AlternateContent xmlns:mc="http://schemas.openxmlformats.org/markup-compatibility/2006" xmlns:p14="http://schemas.microsoft.com/office/powerpoint/2010/main">
    <mc:Choice Requires="p14">
      <p:transition spd="slow" p14:dur="2000" advTm="56549"/>
    </mc:Choice>
    <mc:Fallback xmlns="">
      <p:transition spd="slow" advTm="56549"/>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15687" y="1124024"/>
            <a:ext cx="10058400" cy="1371600"/>
          </a:xfrm>
        </p:spPr>
        <p:txBody>
          <a:bodyPr>
            <a:normAutofit/>
          </a:bodyPr>
          <a:lstStyle/>
          <a:p>
            <a:pPr algn="ctr"/>
            <a:r>
              <a:rPr lang="en-US" dirty="0"/>
              <a:t>Completing the SCAF</a:t>
            </a:r>
            <a:br>
              <a:rPr lang="en-US" dirty="0"/>
            </a:br>
            <a:r>
              <a:rPr lang="en-US" sz="3600" dirty="0"/>
              <a:t>(Secondary Common Application Form)</a:t>
            </a:r>
            <a:endParaRPr lang="en-GB" sz="3600" dirty="0"/>
          </a:p>
        </p:txBody>
      </p:sp>
      <p:sp>
        <p:nvSpPr>
          <p:cNvPr id="3" name="Content Placeholder 2"/>
          <p:cNvSpPr>
            <a:spLocks noGrp="1"/>
          </p:cNvSpPr>
          <p:nvPr>
            <p:ph idx="1"/>
          </p:nvPr>
        </p:nvSpPr>
        <p:spPr>
          <a:xfrm>
            <a:off x="1121304" y="2663685"/>
            <a:ext cx="10058400" cy="4389120"/>
          </a:xfrm>
        </p:spPr>
        <p:txBody>
          <a:bodyPr/>
          <a:lstStyle/>
          <a:p>
            <a:pPr marL="0" indent="0" algn="ctr">
              <a:buNone/>
            </a:pPr>
            <a:r>
              <a:rPr lang="en-GB" sz="2800" dirty="0"/>
              <a:t>There are different scenarios depending on the decisions you made regarding the Kent Test</a:t>
            </a:r>
          </a:p>
          <a:p>
            <a:endParaRPr lang="en-GB" dirty="0"/>
          </a:p>
        </p:txBody>
      </p:sp>
    </p:spTree>
    <p:extLst>
      <p:ext uri="{BB962C8B-B14F-4D97-AF65-F5344CB8AC3E}">
        <p14:creationId xmlns:p14="http://schemas.microsoft.com/office/powerpoint/2010/main" val="1514672500"/>
      </p:ext>
    </p:extLst>
  </p:cSld>
  <p:clrMapOvr>
    <a:masterClrMapping/>
  </p:clrMapOvr>
  <mc:AlternateContent xmlns:mc="http://schemas.openxmlformats.org/markup-compatibility/2006" xmlns:p14="http://schemas.microsoft.com/office/powerpoint/2010/main">
    <mc:Choice Requires="p14">
      <p:transition spd="slow" p14:dur="2000" advTm="17867"/>
    </mc:Choice>
    <mc:Fallback xmlns="">
      <p:transition spd="slow" advTm="1786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995470" y="770672"/>
            <a:ext cx="9949392" cy="5743111"/>
          </a:xfrm>
          <a:prstGeom prst="rect">
            <a:avLst/>
          </a:prstGeom>
        </p:spPr>
        <p:txBody>
          <a:bodyPr wrap="square">
            <a:spAutoFit/>
          </a:bodyPr>
          <a:lstStyle/>
          <a:p>
            <a:r>
              <a:rPr lang="en-US" altLang="en-US" sz="4400" dirty="0"/>
              <a:t>Scenario 1:</a:t>
            </a:r>
          </a:p>
          <a:p>
            <a:r>
              <a:rPr lang="en-US" altLang="en-US" sz="4400" dirty="0"/>
              <a:t> </a:t>
            </a:r>
          </a:p>
          <a:p>
            <a:pPr marL="571500" indent="-571500">
              <a:buFont typeface="Arial" panose="020B0604020202020204" pitchFamily="34" charset="0"/>
              <a:buChar char="•"/>
            </a:pPr>
            <a:r>
              <a:rPr lang="en-US" altLang="en-US" sz="3600" dirty="0"/>
              <a:t>I did </a:t>
            </a:r>
            <a:r>
              <a:rPr lang="en-US" altLang="en-US" sz="3600" b="1" dirty="0">
                <a:solidFill>
                  <a:srgbClr val="FFFF00"/>
                </a:solidFill>
              </a:rPr>
              <a:t>NOT</a:t>
            </a:r>
            <a:r>
              <a:rPr lang="en-US" altLang="en-US" sz="3600" dirty="0"/>
              <a:t> put my child in for the Kent Test</a:t>
            </a:r>
            <a:endParaRPr lang="en-GB" altLang="en-US" dirty="0"/>
          </a:p>
          <a:p>
            <a:pPr marL="457200" indent="-457200">
              <a:buFont typeface="Arial" panose="020B0604020202020204" pitchFamily="34" charset="0"/>
              <a:buChar char="•"/>
              <a:defRPr/>
            </a:pPr>
            <a:r>
              <a:rPr lang="en-GB" sz="3200" dirty="0"/>
              <a:t>Place your </a:t>
            </a:r>
            <a:r>
              <a:rPr lang="en-GB" sz="3200" dirty="0">
                <a:solidFill>
                  <a:srgbClr val="FFFF00"/>
                </a:solidFill>
              </a:rPr>
              <a:t>4 high school choices </a:t>
            </a:r>
            <a:r>
              <a:rPr lang="en-GB" sz="3200" dirty="0"/>
              <a:t>in order of preference on the SCAF form</a:t>
            </a:r>
          </a:p>
          <a:p>
            <a:pPr marL="457200" indent="-457200">
              <a:buFont typeface="Arial" panose="020B0604020202020204" pitchFamily="34" charset="0"/>
              <a:buChar char="•"/>
              <a:defRPr/>
            </a:pPr>
            <a:r>
              <a:rPr lang="en-GB" sz="3200" dirty="0"/>
              <a:t>COMPLETE ONLINE BY </a:t>
            </a:r>
            <a:r>
              <a:rPr lang="en-GB" sz="3200" dirty="0">
                <a:solidFill>
                  <a:srgbClr val="FFFF00"/>
                </a:solidFill>
              </a:rPr>
              <a:t>31</a:t>
            </a:r>
            <a:r>
              <a:rPr lang="en-GB" sz="3200" baseline="30000" dirty="0">
                <a:solidFill>
                  <a:srgbClr val="FFFF00"/>
                </a:solidFill>
              </a:rPr>
              <a:t>st</a:t>
            </a:r>
            <a:r>
              <a:rPr lang="en-GB" sz="3200" dirty="0">
                <a:solidFill>
                  <a:srgbClr val="FFFF00"/>
                </a:solidFill>
              </a:rPr>
              <a:t> October 2025 </a:t>
            </a:r>
            <a:r>
              <a:rPr lang="en-GB" sz="3200" dirty="0"/>
              <a:t>and tell the WJS school office you have done so.</a:t>
            </a:r>
          </a:p>
          <a:p>
            <a:pPr marL="457200" indent="-457200">
              <a:lnSpc>
                <a:spcPct val="90000"/>
              </a:lnSpc>
              <a:buFont typeface="Arial" panose="020B0604020202020204" pitchFamily="34" charset="0"/>
              <a:buChar char="•"/>
              <a:defRPr/>
            </a:pPr>
            <a:r>
              <a:rPr lang="en-GB" sz="3200" dirty="0"/>
              <a:t>When places are allocated on </a:t>
            </a:r>
            <a:r>
              <a:rPr lang="en-GB" sz="3200" dirty="0">
                <a:solidFill>
                  <a:srgbClr val="FFFF00"/>
                </a:solidFill>
              </a:rPr>
              <a:t>2nd March 2026</a:t>
            </a:r>
            <a:r>
              <a:rPr lang="en-GB" sz="3200" dirty="0"/>
              <a:t>, your child will be allocated a High school.</a:t>
            </a:r>
          </a:p>
          <a:p>
            <a:pPr marL="457200" indent="-457200">
              <a:lnSpc>
                <a:spcPct val="90000"/>
              </a:lnSpc>
              <a:buFont typeface="Arial" panose="020B0604020202020204" pitchFamily="34" charset="0"/>
              <a:buChar char="•"/>
              <a:defRPr/>
            </a:pPr>
            <a:endParaRPr lang="en-GB" sz="3200" dirty="0"/>
          </a:p>
        </p:txBody>
      </p:sp>
    </p:spTree>
    <p:extLst>
      <p:ext uri="{BB962C8B-B14F-4D97-AF65-F5344CB8AC3E}">
        <p14:creationId xmlns:p14="http://schemas.microsoft.com/office/powerpoint/2010/main" val="2874720195"/>
      </p:ext>
    </p:extLst>
  </p:cSld>
  <p:clrMapOvr>
    <a:masterClrMapping/>
  </p:clrMapOvr>
  <mc:AlternateContent xmlns:mc="http://schemas.openxmlformats.org/markup-compatibility/2006" xmlns:p14="http://schemas.microsoft.com/office/powerpoint/2010/main">
    <mc:Choice Requires="p14">
      <p:transition spd="slow" p14:dur="2000" advTm="34106"/>
    </mc:Choice>
    <mc:Fallback xmlns="">
      <p:transition spd="slow" advTm="3410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Scenario 2:</a:t>
            </a:r>
            <a:endParaRPr lang="en-GB" dirty="0"/>
          </a:p>
        </p:txBody>
      </p:sp>
      <p:sp>
        <p:nvSpPr>
          <p:cNvPr id="3" name="Content Placeholder 2"/>
          <p:cNvSpPr>
            <a:spLocks noGrp="1"/>
          </p:cNvSpPr>
          <p:nvPr>
            <p:ph idx="1"/>
          </p:nvPr>
        </p:nvSpPr>
        <p:spPr/>
        <p:txBody>
          <a:bodyPr/>
          <a:lstStyle/>
          <a:p>
            <a:pPr>
              <a:lnSpc>
                <a:spcPct val="90000"/>
              </a:lnSpc>
            </a:pPr>
            <a:r>
              <a:rPr lang="en-GB" altLang="en-US" sz="2800" dirty="0"/>
              <a:t>I </a:t>
            </a:r>
            <a:r>
              <a:rPr lang="en-GB" altLang="en-US" sz="2800" b="1" dirty="0">
                <a:solidFill>
                  <a:srgbClr val="FFFF00"/>
                </a:solidFill>
              </a:rPr>
              <a:t>DID</a:t>
            </a:r>
            <a:r>
              <a:rPr lang="en-GB" altLang="en-US" sz="2800" dirty="0"/>
              <a:t> put my child in for the Kent test </a:t>
            </a:r>
          </a:p>
          <a:p>
            <a:pPr>
              <a:lnSpc>
                <a:spcPct val="90000"/>
              </a:lnSpc>
            </a:pPr>
            <a:r>
              <a:rPr lang="en-GB" altLang="en-US" sz="2800" dirty="0"/>
              <a:t>I find out that my child has been assessed as </a:t>
            </a:r>
            <a:r>
              <a:rPr lang="en-GB" altLang="en-US" sz="2800" b="1" dirty="0">
                <a:solidFill>
                  <a:srgbClr val="FFFF00"/>
                </a:solidFill>
              </a:rPr>
              <a:t>grammar</a:t>
            </a:r>
            <a:r>
              <a:rPr lang="en-GB" altLang="en-US" sz="2800" dirty="0">
                <a:solidFill>
                  <a:srgbClr val="FFFF00"/>
                </a:solidFill>
              </a:rPr>
              <a:t> </a:t>
            </a:r>
          </a:p>
          <a:p>
            <a:pPr>
              <a:lnSpc>
                <a:spcPct val="90000"/>
              </a:lnSpc>
            </a:pPr>
            <a:r>
              <a:rPr lang="en-GB" altLang="en-US" sz="2800" dirty="0"/>
              <a:t>If you wish to choose a grammar school education then place the 4 grammar schools you have chosen in order of preference on the SCAF form</a:t>
            </a:r>
          </a:p>
          <a:p>
            <a:pPr>
              <a:lnSpc>
                <a:spcPct val="90000"/>
              </a:lnSpc>
            </a:pPr>
            <a:r>
              <a:rPr lang="en-GB" sz="2800" dirty="0"/>
              <a:t>COMPLETE ONLINE BY </a:t>
            </a:r>
            <a:r>
              <a:rPr lang="en-GB" sz="2800" dirty="0">
                <a:solidFill>
                  <a:srgbClr val="FFFF00"/>
                </a:solidFill>
              </a:rPr>
              <a:t>31st October 2025 </a:t>
            </a:r>
            <a:r>
              <a:rPr lang="en-GB" sz="2800" dirty="0"/>
              <a:t>and tell the WJS school office you have done so.</a:t>
            </a:r>
          </a:p>
          <a:p>
            <a:pPr>
              <a:lnSpc>
                <a:spcPct val="90000"/>
              </a:lnSpc>
            </a:pPr>
            <a:endParaRPr lang="en-GB" altLang="en-US" sz="2800" dirty="0"/>
          </a:p>
          <a:p>
            <a:endParaRPr lang="en-GB" dirty="0"/>
          </a:p>
        </p:txBody>
      </p:sp>
    </p:spTree>
    <p:extLst>
      <p:ext uri="{BB962C8B-B14F-4D97-AF65-F5344CB8AC3E}">
        <p14:creationId xmlns:p14="http://schemas.microsoft.com/office/powerpoint/2010/main" val="4081825837"/>
      </p:ext>
    </p:extLst>
  </p:cSld>
  <p:clrMapOvr>
    <a:masterClrMapping/>
  </p:clrMapOvr>
  <mc:AlternateContent xmlns:mc="http://schemas.openxmlformats.org/markup-compatibility/2006" xmlns:p14="http://schemas.microsoft.com/office/powerpoint/2010/main">
    <mc:Choice Requires="p14">
      <p:transition spd="slow" p14:dur="2000" advTm="24483"/>
    </mc:Choice>
    <mc:Fallback xmlns="">
      <p:transition spd="slow" advTm="2448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Scenario 3:</a:t>
            </a:r>
            <a:endParaRPr lang="en-GB" dirty="0"/>
          </a:p>
        </p:txBody>
      </p:sp>
      <p:sp>
        <p:nvSpPr>
          <p:cNvPr id="3" name="Content Placeholder 2"/>
          <p:cNvSpPr>
            <a:spLocks noGrp="1"/>
          </p:cNvSpPr>
          <p:nvPr>
            <p:ph idx="1"/>
          </p:nvPr>
        </p:nvSpPr>
        <p:spPr/>
        <p:txBody>
          <a:bodyPr>
            <a:normAutofit lnSpcReduction="10000"/>
          </a:bodyPr>
          <a:lstStyle/>
          <a:p>
            <a:pPr>
              <a:lnSpc>
                <a:spcPct val="80000"/>
              </a:lnSpc>
            </a:pPr>
            <a:r>
              <a:rPr lang="en-GB" altLang="en-US" sz="3200" dirty="0"/>
              <a:t>I did put my child in for the Kent Test </a:t>
            </a:r>
          </a:p>
          <a:p>
            <a:pPr>
              <a:lnSpc>
                <a:spcPct val="80000"/>
              </a:lnSpc>
            </a:pPr>
            <a:r>
              <a:rPr lang="en-GB" altLang="en-US" sz="3200" dirty="0"/>
              <a:t>I find out that they are assessed as </a:t>
            </a:r>
            <a:r>
              <a:rPr lang="en-GB" altLang="en-US" sz="3200" b="1" dirty="0">
                <a:solidFill>
                  <a:srgbClr val="FFFF00"/>
                </a:solidFill>
              </a:rPr>
              <a:t>high</a:t>
            </a:r>
            <a:r>
              <a:rPr lang="en-GB" altLang="en-US" sz="3200" b="1" dirty="0"/>
              <a:t> </a:t>
            </a:r>
            <a:r>
              <a:rPr lang="en-GB" altLang="en-US" sz="3200" dirty="0"/>
              <a:t>and I decide I will accept the high assessment. </a:t>
            </a:r>
          </a:p>
          <a:p>
            <a:r>
              <a:rPr lang="en-GB" altLang="en-US" sz="3200" dirty="0"/>
              <a:t>Place the 4 High Schools you would like your child to attend in order of preference on the SCAF form.</a:t>
            </a:r>
          </a:p>
          <a:p>
            <a:pPr>
              <a:lnSpc>
                <a:spcPct val="90000"/>
              </a:lnSpc>
            </a:pPr>
            <a:r>
              <a:rPr lang="en-GB" sz="3200" dirty="0"/>
              <a:t>COMPLETE ONLINE BY </a:t>
            </a:r>
            <a:r>
              <a:rPr lang="en-GB" sz="3200" dirty="0">
                <a:solidFill>
                  <a:srgbClr val="FFFF00"/>
                </a:solidFill>
              </a:rPr>
              <a:t>31st October 2025 </a:t>
            </a:r>
            <a:r>
              <a:rPr lang="en-GB" sz="3200" dirty="0"/>
              <a:t>and tell the WJS school office you have done so.</a:t>
            </a:r>
          </a:p>
          <a:p>
            <a:endParaRPr lang="en-GB" dirty="0"/>
          </a:p>
        </p:txBody>
      </p:sp>
    </p:spTree>
    <p:extLst>
      <p:ext uri="{BB962C8B-B14F-4D97-AF65-F5344CB8AC3E}">
        <p14:creationId xmlns:p14="http://schemas.microsoft.com/office/powerpoint/2010/main" val="3613557637"/>
      </p:ext>
    </p:extLst>
  </p:cSld>
  <p:clrMapOvr>
    <a:masterClrMapping/>
  </p:clrMapOvr>
  <mc:AlternateContent xmlns:mc="http://schemas.openxmlformats.org/markup-compatibility/2006" xmlns:p14="http://schemas.microsoft.com/office/powerpoint/2010/main">
    <mc:Choice Requires="p14">
      <p:transition spd="slow" p14:dur="2000" advTm="27430"/>
    </mc:Choice>
    <mc:Fallback xmlns="">
      <p:transition spd="slow" advTm="2743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Scenario 4:</a:t>
            </a:r>
            <a:endParaRPr lang="en-GB" dirty="0"/>
          </a:p>
        </p:txBody>
      </p:sp>
      <p:sp>
        <p:nvSpPr>
          <p:cNvPr id="3" name="Content Placeholder 2"/>
          <p:cNvSpPr>
            <a:spLocks noGrp="1"/>
          </p:cNvSpPr>
          <p:nvPr>
            <p:ph idx="1"/>
          </p:nvPr>
        </p:nvSpPr>
        <p:spPr>
          <a:xfrm>
            <a:off x="1066800" y="1834599"/>
            <a:ext cx="10058400" cy="4380807"/>
          </a:xfrm>
        </p:spPr>
        <p:txBody>
          <a:bodyPr>
            <a:normAutofit/>
          </a:bodyPr>
          <a:lstStyle/>
          <a:p>
            <a:pPr>
              <a:lnSpc>
                <a:spcPct val="80000"/>
              </a:lnSpc>
            </a:pPr>
            <a:r>
              <a:rPr lang="en-GB" altLang="en-US" sz="2400" dirty="0"/>
              <a:t>I did put my child in for the Kent Test </a:t>
            </a:r>
          </a:p>
          <a:p>
            <a:pPr>
              <a:lnSpc>
                <a:spcPct val="80000"/>
              </a:lnSpc>
            </a:pPr>
            <a:r>
              <a:rPr lang="en-GB" altLang="en-US" sz="2400" dirty="0"/>
              <a:t>I find out that they are assessed as </a:t>
            </a:r>
            <a:r>
              <a:rPr lang="en-GB" altLang="en-US" sz="2400" b="1" dirty="0">
                <a:solidFill>
                  <a:srgbClr val="FFFF00"/>
                </a:solidFill>
              </a:rPr>
              <a:t>high</a:t>
            </a:r>
            <a:r>
              <a:rPr lang="en-GB" altLang="en-US" sz="2400" b="1" dirty="0"/>
              <a:t> </a:t>
            </a:r>
            <a:r>
              <a:rPr lang="en-GB" altLang="en-US" sz="2400" dirty="0"/>
              <a:t>and we might want to appeal/definitely want to appeal.</a:t>
            </a:r>
          </a:p>
          <a:p>
            <a:pPr>
              <a:lnSpc>
                <a:spcPct val="80000"/>
              </a:lnSpc>
            </a:pPr>
            <a:r>
              <a:rPr lang="en-GB" altLang="en-US" sz="2400" dirty="0"/>
              <a:t>Please contact WJS school office if you would like to discuss your child’s scores with us</a:t>
            </a:r>
          </a:p>
          <a:p>
            <a:pPr>
              <a:lnSpc>
                <a:spcPct val="80000"/>
              </a:lnSpc>
            </a:pPr>
            <a:r>
              <a:rPr lang="en-GB" altLang="en-US" sz="2400" b="1" dirty="0">
                <a:solidFill>
                  <a:srgbClr val="FFFF00"/>
                </a:solidFill>
              </a:rPr>
              <a:t>If you want to appeal for a grammar school</a:t>
            </a:r>
          </a:p>
          <a:p>
            <a:r>
              <a:rPr lang="en-GB" altLang="en-US" sz="2400" dirty="0"/>
              <a:t>Choose your 4 schools and put at least one preferred grammar school and preferred high school in preferential order on the SCAF form</a:t>
            </a:r>
          </a:p>
          <a:p>
            <a:pPr>
              <a:lnSpc>
                <a:spcPct val="90000"/>
              </a:lnSpc>
            </a:pPr>
            <a:r>
              <a:rPr lang="en-GB" sz="2400" dirty="0"/>
              <a:t>COMPLETE ONLINE BY </a:t>
            </a:r>
            <a:r>
              <a:rPr lang="en-GB" sz="2400" dirty="0">
                <a:solidFill>
                  <a:srgbClr val="FFFF00"/>
                </a:solidFill>
              </a:rPr>
              <a:t>31st October 2025 </a:t>
            </a:r>
            <a:r>
              <a:rPr lang="en-GB" sz="2400" dirty="0"/>
              <a:t>and tell the WJS school office you have done so.</a:t>
            </a:r>
          </a:p>
          <a:p>
            <a:endParaRPr lang="en-GB" dirty="0"/>
          </a:p>
        </p:txBody>
      </p:sp>
    </p:spTree>
    <p:extLst>
      <p:ext uri="{BB962C8B-B14F-4D97-AF65-F5344CB8AC3E}">
        <p14:creationId xmlns:p14="http://schemas.microsoft.com/office/powerpoint/2010/main" val="100988073"/>
      </p:ext>
    </p:extLst>
  </p:cSld>
  <p:clrMapOvr>
    <a:masterClrMapping/>
  </p:clrMapOvr>
  <mc:AlternateContent xmlns:mc="http://schemas.openxmlformats.org/markup-compatibility/2006" xmlns:p14="http://schemas.microsoft.com/office/powerpoint/2010/main">
    <mc:Choice Requires="p14">
      <p:transition spd="slow" p14:dur="2000" advTm="83786"/>
    </mc:Choice>
    <mc:Fallback xmlns="">
      <p:transition spd="slow" advTm="8378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147B27-BB06-4AC4-84CF-8F9107055BCC}"/>
              </a:ext>
            </a:extLst>
          </p:cNvPr>
          <p:cNvSpPr>
            <a:spLocks noGrp="1"/>
          </p:cNvSpPr>
          <p:nvPr>
            <p:ph type="title"/>
          </p:nvPr>
        </p:nvSpPr>
        <p:spPr/>
        <p:txBody>
          <a:bodyPr>
            <a:normAutofit fontScale="90000"/>
          </a:bodyPr>
          <a:lstStyle/>
          <a:p>
            <a:r>
              <a:rPr lang="en-US" dirty="0"/>
              <a:t>What the Local Authority say about appealing…</a:t>
            </a:r>
            <a:endParaRPr lang="en-GB" dirty="0"/>
          </a:p>
        </p:txBody>
      </p:sp>
      <p:sp>
        <p:nvSpPr>
          <p:cNvPr id="3" name="Content Placeholder 2">
            <a:extLst>
              <a:ext uri="{FF2B5EF4-FFF2-40B4-BE49-F238E27FC236}">
                <a16:creationId xmlns:a16="http://schemas.microsoft.com/office/drawing/2014/main" id="{F6C12888-0B8B-48C0-80DD-6583D7CA2CE4}"/>
              </a:ext>
            </a:extLst>
          </p:cNvPr>
          <p:cNvSpPr>
            <a:spLocks noGrp="1"/>
          </p:cNvSpPr>
          <p:nvPr>
            <p:ph idx="1"/>
          </p:nvPr>
        </p:nvSpPr>
        <p:spPr/>
        <p:txBody>
          <a:bodyPr>
            <a:normAutofit/>
          </a:bodyPr>
          <a:lstStyle/>
          <a:p>
            <a:r>
              <a:rPr lang="en-GB" sz="2800" dirty="0"/>
              <a:t>If your child takes the tests but is not deemed to be eligible for a Grammar school place, a Grammar school place cannot be offered, so on National Offer Day (currently Monday March 2nd 2026) you will not be offered a place at any grammar schools named on the SCAF. You will, however, retain the right to appeal to an Independent Appeal Panel for your child’s admission to any of the grammar schools you named.</a:t>
            </a:r>
          </a:p>
        </p:txBody>
      </p:sp>
    </p:spTree>
    <p:extLst>
      <p:ext uri="{BB962C8B-B14F-4D97-AF65-F5344CB8AC3E}">
        <p14:creationId xmlns:p14="http://schemas.microsoft.com/office/powerpoint/2010/main" val="3908979215"/>
      </p:ext>
    </p:extLst>
  </p:cSld>
  <p:clrMapOvr>
    <a:masterClrMapping/>
  </p:clrMapOvr>
  <mc:AlternateContent xmlns:mc="http://schemas.openxmlformats.org/markup-compatibility/2006" xmlns:p14="http://schemas.microsoft.com/office/powerpoint/2010/main">
    <mc:Choice Requires="p14">
      <p:transition spd="slow" p14:dur="2000" advTm="29548"/>
    </mc:Choice>
    <mc:Fallback xmlns="">
      <p:transition spd="slow" advTm="2954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altLang="en-US" dirty="0"/>
              <a:t>Will my child definitely get a Grammar School Place?</a:t>
            </a:r>
            <a:endParaRPr lang="en-GB" dirty="0"/>
          </a:p>
        </p:txBody>
      </p:sp>
      <p:sp>
        <p:nvSpPr>
          <p:cNvPr id="3" name="Content Placeholder 2"/>
          <p:cNvSpPr>
            <a:spLocks noGrp="1"/>
          </p:cNvSpPr>
          <p:nvPr>
            <p:ph idx="1"/>
          </p:nvPr>
        </p:nvSpPr>
        <p:spPr/>
        <p:txBody>
          <a:bodyPr>
            <a:normAutofit fontScale="85000" lnSpcReduction="20000"/>
          </a:bodyPr>
          <a:lstStyle/>
          <a:p>
            <a:r>
              <a:rPr lang="en-GB" altLang="en-US" sz="2800" dirty="0"/>
              <a:t>No.</a:t>
            </a:r>
          </a:p>
          <a:p>
            <a:r>
              <a:rPr lang="en-GB" sz="2600" dirty="0"/>
              <a:t>If you have named a Grammar school as the highest preference on your Secondary Common Application Form, and that Grammar school has too many applications from suitable candidates, it may not be possible to offer you a place there, even if your child has done well enough in the Kent Test to qualify for a Grammar school place. </a:t>
            </a:r>
          </a:p>
          <a:p>
            <a:r>
              <a:rPr lang="en-GB" sz="2600" dirty="0"/>
              <a:t>If this happens, you will be offered the next highest available of your remaining preferences, even if that is not a Grammar school. If your child is not offered a place at a grammar school because it is full you can put their name on the school's waiting list. You can also appeal to explain why you think the school should admit your child even though it is full.</a:t>
            </a:r>
          </a:p>
          <a:p>
            <a:endParaRPr lang="en-GB" dirty="0"/>
          </a:p>
        </p:txBody>
      </p:sp>
    </p:spTree>
    <p:extLst>
      <p:ext uri="{BB962C8B-B14F-4D97-AF65-F5344CB8AC3E}">
        <p14:creationId xmlns:p14="http://schemas.microsoft.com/office/powerpoint/2010/main" val="2741773645"/>
      </p:ext>
    </p:extLst>
  </p:cSld>
  <p:clrMapOvr>
    <a:masterClrMapping/>
  </p:clrMapOvr>
  <mc:AlternateContent xmlns:mc="http://schemas.openxmlformats.org/markup-compatibility/2006" xmlns:p14="http://schemas.microsoft.com/office/powerpoint/2010/main">
    <mc:Choice Requires="p14">
      <p:transition spd="slow" p14:dur="2000" advTm="73128"/>
    </mc:Choice>
    <mc:Fallback xmlns="">
      <p:transition spd="slow" advTm="73128"/>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Happy with the offer…</a:t>
            </a:r>
            <a:endParaRPr lang="en-GB" dirty="0"/>
          </a:p>
        </p:txBody>
      </p:sp>
      <p:sp>
        <p:nvSpPr>
          <p:cNvPr id="3" name="Rectangle 2"/>
          <p:cNvSpPr/>
          <p:nvPr/>
        </p:nvSpPr>
        <p:spPr>
          <a:xfrm>
            <a:off x="1003070" y="2310851"/>
            <a:ext cx="10122130" cy="2554545"/>
          </a:xfrm>
          <a:prstGeom prst="rect">
            <a:avLst/>
          </a:prstGeom>
        </p:spPr>
        <p:txBody>
          <a:bodyPr wrap="square">
            <a:spAutoFit/>
          </a:bodyPr>
          <a:lstStyle/>
          <a:p>
            <a:pPr marL="285750" indent="-285750">
              <a:buFont typeface="Arial" panose="020B0604020202020204" pitchFamily="34" charset="0"/>
              <a:buChar char="•"/>
              <a:defRPr/>
            </a:pPr>
            <a:r>
              <a:rPr lang="en-GB" sz="3200" dirty="0"/>
              <a:t>If you are happy with the school your child is allocated, you accept the place by Friday 16</a:t>
            </a:r>
            <a:r>
              <a:rPr lang="en-GB" sz="3200" baseline="30000" dirty="0"/>
              <a:t>th</a:t>
            </a:r>
            <a:r>
              <a:rPr lang="en-GB" sz="3200" dirty="0"/>
              <a:t> March 2026.</a:t>
            </a:r>
          </a:p>
          <a:p>
            <a:pPr marL="285750" indent="-285750">
              <a:buFont typeface="Arial" panose="020B0604020202020204" pitchFamily="34" charset="0"/>
              <a:buChar char="•"/>
              <a:defRPr/>
            </a:pPr>
            <a:r>
              <a:rPr lang="en-GB" sz="3200" dirty="0"/>
              <a:t>Please let the WJS school office know as soon as you can.</a:t>
            </a:r>
          </a:p>
        </p:txBody>
      </p:sp>
    </p:spTree>
    <p:extLst>
      <p:ext uri="{BB962C8B-B14F-4D97-AF65-F5344CB8AC3E}">
        <p14:creationId xmlns:p14="http://schemas.microsoft.com/office/powerpoint/2010/main" val="1342238297"/>
      </p:ext>
    </p:extLst>
  </p:cSld>
  <p:clrMapOvr>
    <a:masterClrMapping/>
  </p:clrMapOvr>
  <mc:AlternateContent xmlns:mc="http://schemas.openxmlformats.org/markup-compatibility/2006" xmlns:p14="http://schemas.microsoft.com/office/powerpoint/2010/main">
    <mc:Choice Requires="p14">
      <p:transition spd="slow" p14:dur="2000" advTm="18399"/>
    </mc:Choice>
    <mc:Fallback xmlns="">
      <p:transition spd="slow" advTm="1839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941852"/>
            <a:ext cx="10058400" cy="1371600"/>
          </a:xfrm>
        </p:spPr>
        <p:txBody>
          <a:bodyPr>
            <a:normAutofit fontScale="90000"/>
          </a:bodyPr>
          <a:lstStyle/>
          <a:p>
            <a:pPr algn="ctr"/>
            <a:r>
              <a:rPr lang="en-GB" altLang="en-US" b="1" dirty="0"/>
              <a:t>Not offered the schools you applied for?</a:t>
            </a:r>
            <a:br>
              <a:rPr lang="en-GB" altLang="en-US" dirty="0"/>
            </a:br>
            <a:endParaRPr lang="en-GB" dirty="0"/>
          </a:p>
        </p:txBody>
      </p:sp>
      <p:sp>
        <p:nvSpPr>
          <p:cNvPr id="3" name="Content Placeholder 2"/>
          <p:cNvSpPr>
            <a:spLocks noGrp="1"/>
          </p:cNvSpPr>
          <p:nvPr>
            <p:ph idx="1"/>
          </p:nvPr>
        </p:nvSpPr>
        <p:spPr>
          <a:xfrm>
            <a:off x="1066800" y="1928553"/>
            <a:ext cx="10058400" cy="4106487"/>
          </a:xfrm>
        </p:spPr>
        <p:txBody>
          <a:bodyPr/>
          <a:lstStyle/>
          <a:p>
            <a:pPr marL="0" indent="0">
              <a:buNone/>
            </a:pPr>
            <a:r>
              <a:rPr lang="en-GB" altLang="en-US" sz="2800" dirty="0"/>
              <a:t>This may be because:</a:t>
            </a:r>
          </a:p>
          <a:p>
            <a:r>
              <a:rPr lang="en-GB" altLang="en-US" sz="2400" dirty="0"/>
              <a:t>your child was not eligible for the school</a:t>
            </a:r>
          </a:p>
          <a:p>
            <a:r>
              <a:rPr lang="en-GB" altLang="en-US" sz="2400" dirty="0"/>
              <a:t>there were more applications than spaces available so the school used its </a:t>
            </a:r>
            <a:r>
              <a:rPr lang="en-GB" altLang="en-US" sz="2400" dirty="0">
                <a:hlinkClick r:id="rId3"/>
              </a:rPr>
              <a:t>oversubscription  criteria</a:t>
            </a:r>
            <a:r>
              <a:rPr lang="en-GB" altLang="en-US" sz="2400" dirty="0"/>
              <a:t> to prioritise which children to offer places to</a:t>
            </a:r>
          </a:p>
          <a:p>
            <a:r>
              <a:rPr lang="en-GB" altLang="en-US" sz="2400" dirty="0"/>
              <a:t>You only put 1 or 2 schools in the list rather than the 4 required</a:t>
            </a:r>
            <a:endParaRPr lang="en-US" altLang="en-US" sz="2400" dirty="0"/>
          </a:p>
          <a:p>
            <a:r>
              <a:rPr lang="en-US" altLang="en-US" sz="2400" dirty="0"/>
              <a:t>Your child will be offered a school place of a school closest to you that has school places available.</a:t>
            </a:r>
            <a:endParaRPr lang="en-GB" altLang="en-US" sz="2400" dirty="0"/>
          </a:p>
          <a:p>
            <a:endParaRPr lang="en-GB" dirty="0"/>
          </a:p>
        </p:txBody>
      </p:sp>
    </p:spTree>
    <p:extLst>
      <p:ext uri="{BB962C8B-B14F-4D97-AF65-F5344CB8AC3E}">
        <p14:creationId xmlns:p14="http://schemas.microsoft.com/office/powerpoint/2010/main" val="545351086"/>
      </p:ext>
    </p:extLst>
  </p:cSld>
  <p:clrMapOvr>
    <a:masterClrMapping/>
  </p:clrMapOvr>
  <mc:AlternateContent xmlns:mc="http://schemas.openxmlformats.org/markup-compatibility/2006" xmlns:p14="http://schemas.microsoft.com/office/powerpoint/2010/main">
    <mc:Choice Requires="p14">
      <p:transition spd="slow" p14:dur="2000" advTm="42409"/>
    </mc:Choice>
    <mc:Fallback xmlns="">
      <p:transition spd="slow" advTm="4240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If you are unhappy with the offer..</a:t>
            </a:r>
            <a:endParaRPr lang="en-GB" dirty="0"/>
          </a:p>
        </p:txBody>
      </p:sp>
      <p:sp>
        <p:nvSpPr>
          <p:cNvPr id="3" name="Content Placeholder 2"/>
          <p:cNvSpPr>
            <a:spLocks noGrp="1"/>
          </p:cNvSpPr>
          <p:nvPr>
            <p:ph idx="1"/>
          </p:nvPr>
        </p:nvSpPr>
        <p:spPr>
          <a:xfrm>
            <a:off x="1066800" y="1629295"/>
            <a:ext cx="10058400" cy="4405745"/>
          </a:xfrm>
        </p:spPr>
        <p:txBody>
          <a:bodyPr>
            <a:normAutofit/>
          </a:bodyPr>
          <a:lstStyle/>
          <a:p>
            <a:r>
              <a:rPr lang="en-GB" altLang="en-US" sz="2400" dirty="0"/>
              <a:t>KCC suggest that you visit the school website you have been offered to find out more about it before you make any decisions.</a:t>
            </a:r>
          </a:p>
          <a:p>
            <a:r>
              <a:rPr lang="en-GB" sz="2400" dirty="0"/>
              <a:t>If you are still unhappy you can put your child on the waiting list or </a:t>
            </a:r>
            <a:r>
              <a:rPr lang="en-GB" sz="2400" dirty="0">
                <a:hlinkClick r:id="rId3"/>
              </a:rPr>
              <a:t>make an appeal</a:t>
            </a:r>
            <a:r>
              <a:rPr lang="en-GB" sz="2400" dirty="0"/>
              <a:t> for any of the schools you applied for, even if they are a grammar school and your child has been assessed as high.  The deadline for being added to a waiting list is 16</a:t>
            </a:r>
            <a:r>
              <a:rPr lang="en-GB" sz="2400" baseline="30000" dirty="0"/>
              <a:t>th</a:t>
            </a:r>
            <a:r>
              <a:rPr lang="en-GB" sz="2400" dirty="0"/>
              <a:t> March 2026. The deadline for Appeals Request is 30th March 2025.</a:t>
            </a:r>
          </a:p>
          <a:p>
            <a:r>
              <a:rPr lang="en-GB" sz="2400" dirty="0"/>
              <a:t>You can do either or both for the same school or for different schools. For example, you can appeal for one school and put your child on the waiting list for another.</a:t>
            </a:r>
          </a:p>
          <a:p>
            <a:pPr marL="0" indent="0">
              <a:buNone/>
            </a:pPr>
            <a:endParaRPr lang="en-GB" dirty="0"/>
          </a:p>
        </p:txBody>
      </p:sp>
    </p:spTree>
    <p:extLst>
      <p:ext uri="{BB962C8B-B14F-4D97-AF65-F5344CB8AC3E}">
        <p14:creationId xmlns:p14="http://schemas.microsoft.com/office/powerpoint/2010/main" val="871398348"/>
      </p:ext>
    </p:extLst>
  </p:cSld>
  <p:clrMapOvr>
    <a:masterClrMapping/>
  </p:clrMapOvr>
  <mc:AlternateContent xmlns:mc="http://schemas.openxmlformats.org/markup-compatibility/2006" xmlns:p14="http://schemas.microsoft.com/office/powerpoint/2010/main">
    <mc:Choice Requires="p14">
      <p:transition spd="slow" p14:dur="2000" advTm="59071"/>
    </mc:Choice>
    <mc:Fallback xmlns="">
      <p:transition spd="slow" advTm="59071"/>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Accept the school place.</a:t>
            </a:r>
            <a:endParaRPr lang="en-GB" dirty="0"/>
          </a:p>
        </p:txBody>
      </p:sp>
      <p:sp>
        <p:nvSpPr>
          <p:cNvPr id="3" name="Content Placeholder 2"/>
          <p:cNvSpPr>
            <a:spLocks noGrp="1"/>
          </p:cNvSpPr>
          <p:nvPr>
            <p:ph idx="1"/>
          </p:nvPr>
        </p:nvSpPr>
        <p:spPr>
          <a:xfrm>
            <a:off x="1066800" y="1695796"/>
            <a:ext cx="10058400" cy="4339244"/>
          </a:xfrm>
        </p:spPr>
        <p:txBody>
          <a:bodyPr>
            <a:normAutofit lnSpcReduction="10000"/>
          </a:bodyPr>
          <a:lstStyle/>
          <a:p>
            <a:r>
              <a:rPr lang="en-GB" altLang="en-US" sz="2400" dirty="0"/>
              <a:t>It is recommended that you still accept the place your child has been offered. This will </a:t>
            </a:r>
            <a:r>
              <a:rPr lang="en-GB" altLang="en-US" sz="2400" b="1" dirty="0">
                <a:solidFill>
                  <a:srgbClr val="FFFF00"/>
                </a:solidFill>
              </a:rPr>
              <a:t>not</a:t>
            </a:r>
            <a:r>
              <a:rPr lang="en-GB" altLang="en-US" sz="2400" dirty="0"/>
              <a:t> affect your waiting list position or your appeal. It will guarantee your child has a school place if no places become available or if your appeal is unsuccessful. </a:t>
            </a:r>
          </a:p>
          <a:p>
            <a:r>
              <a:rPr lang="en-GB" altLang="en-US" sz="2400" dirty="0"/>
              <a:t>If the waiting list or appeal are successful you must remember to tell the school you were originally offered that you no longer want the place. </a:t>
            </a:r>
          </a:p>
          <a:p>
            <a:r>
              <a:rPr lang="en-GB" altLang="en-US" sz="2400" dirty="0"/>
              <a:t>Please also let the WJS school office know so we can update our records</a:t>
            </a:r>
          </a:p>
          <a:p>
            <a:r>
              <a:rPr lang="en-GB" altLang="en-US" sz="2400" dirty="0"/>
              <a:t>Parents of pupils with an EHCP can appeal to a SEND Tribunal against the school named for their child.</a:t>
            </a:r>
          </a:p>
          <a:p>
            <a:endParaRPr lang="en-GB" altLang="en-US" sz="2000" dirty="0"/>
          </a:p>
          <a:p>
            <a:endParaRPr lang="en-GB" dirty="0"/>
          </a:p>
        </p:txBody>
      </p:sp>
    </p:spTree>
    <p:extLst>
      <p:ext uri="{BB962C8B-B14F-4D97-AF65-F5344CB8AC3E}">
        <p14:creationId xmlns:p14="http://schemas.microsoft.com/office/powerpoint/2010/main" val="3284828386"/>
      </p:ext>
    </p:extLst>
  </p:cSld>
  <p:clrMapOvr>
    <a:masterClrMapping/>
  </p:clrMapOvr>
  <mc:AlternateContent xmlns:mc="http://schemas.openxmlformats.org/markup-compatibility/2006" xmlns:p14="http://schemas.microsoft.com/office/powerpoint/2010/main">
    <mc:Choice Requires="p14">
      <p:transition spd="slow" p14:dur="2000" advTm="87790"/>
    </mc:Choice>
    <mc:Fallback xmlns="">
      <p:transition spd="slow" advTm="8779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I hope this has helped explain the process.</a:t>
            </a:r>
            <a:endParaRPr lang="en-GB" dirty="0"/>
          </a:p>
        </p:txBody>
      </p:sp>
      <p:sp>
        <p:nvSpPr>
          <p:cNvPr id="3" name="Content Placeholder 2"/>
          <p:cNvSpPr>
            <a:spLocks noGrp="1"/>
          </p:cNvSpPr>
          <p:nvPr>
            <p:ph idx="1"/>
          </p:nvPr>
        </p:nvSpPr>
        <p:spPr/>
        <p:txBody>
          <a:bodyPr>
            <a:normAutofit lnSpcReduction="10000"/>
          </a:bodyPr>
          <a:lstStyle/>
          <a:p>
            <a:r>
              <a:rPr lang="en-US" sz="4400" dirty="0"/>
              <a:t>The Admission to Secondary School booklet will also answer all your questions and it is saved on this page. </a:t>
            </a:r>
          </a:p>
          <a:p>
            <a:r>
              <a:rPr lang="en-US" sz="4400" dirty="0"/>
              <a:t>Please contact myself or </a:t>
            </a:r>
            <a:r>
              <a:rPr lang="en-US" sz="4400" dirty="0" err="1"/>
              <a:t>Ms</a:t>
            </a:r>
            <a:r>
              <a:rPr lang="en-US" sz="4400" dirty="0"/>
              <a:t> Kent if you have any questions at all.</a:t>
            </a:r>
          </a:p>
        </p:txBody>
      </p:sp>
      <p:pic>
        <p:nvPicPr>
          <p:cNvPr id="5" name="Audio 4">
            <a:hlinkClick r:id="" action="ppaction://media"/>
            <a:extLst>
              <a:ext uri="{FF2B5EF4-FFF2-40B4-BE49-F238E27FC236}">
                <a16:creationId xmlns:a16="http://schemas.microsoft.com/office/drawing/2014/main" id="{C2E5F33B-B431-4917-A3A1-C05C3AC72764}"/>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11366500" y="6032500"/>
            <a:ext cx="609600" cy="609600"/>
          </a:xfrm>
          <a:prstGeom prst="rect">
            <a:avLst/>
          </a:prstGeom>
        </p:spPr>
      </p:pic>
    </p:spTree>
    <p:extLst>
      <p:ext uri="{BB962C8B-B14F-4D97-AF65-F5344CB8AC3E}">
        <p14:creationId xmlns:p14="http://schemas.microsoft.com/office/powerpoint/2010/main" val="2920696467"/>
      </p:ext>
    </p:extLst>
  </p:cSld>
  <p:clrMapOvr>
    <a:masterClrMapping/>
  </p:clrMapOvr>
  <mc:AlternateContent xmlns:mc="http://schemas.openxmlformats.org/markup-compatibility/2006" xmlns:p14="http://schemas.microsoft.com/office/powerpoint/2010/main">
    <mc:Choice Requires="p14">
      <p:transition spd="slow" p14:dur="2000" advTm="31635"/>
    </mc:Choice>
    <mc:Fallback xmlns="">
      <p:transition spd="slow" advTm="3163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455F51"/>
      </a:dk2>
      <a:lt2>
        <a:srgbClr val="E3DED1"/>
      </a:lt2>
      <a:accent1>
        <a:srgbClr val="549E39"/>
      </a:accent1>
      <a:accent2>
        <a:srgbClr val="8AB833"/>
      </a:accent2>
      <a:accent3>
        <a:srgbClr val="C0CF3A"/>
      </a:accent3>
      <a:accent4>
        <a:srgbClr val="029676"/>
      </a:accent4>
      <a:accent5>
        <a:srgbClr val="4AB5C4"/>
      </a:accent5>
      <a:accent6>
        <a:srgbClr val="0989B1"/>
      </a:accent6>
      <a:hlink>
        <a:srgbClr val="6B9F25"/>
      </a:hlink>
      <a:folHlink>
        <a:srgbClr val="B26B02"/>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6728D11B-929E-4324-91B0-4A4DA4CAC3D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TM03457510[[fn=Savon]]</Template>
  <TotalTime>701</TotalTime>
  <Words>1489</Words>
  <Application>Microsoft Office PowerPoint</Application>
  <PresentationFormat>Widescreen</PresentationFormat>
  <Paragraphs>96</Paragraphs>
  <Slides>18</Slides>
  <Notes>12</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18</vt:i4>
      </vt:variant>
    </vt:vector>
  </HeadingPairs>
  <TitlesOfParts>
    <vt:vector size="22" baseType="lpstr">
      <vt:lpstr>Arial</vt:lpstr>
      <vt:lpstr>Calibri</vt:lpstr>
      <vt:lpstr>Century Gothic</vt:lpstr>
      <vt:lpstr>Savon</vt:lpstr>
      <vt:lpstr>SECONDARY TRANSFER </vt:lpstr>
      <vt:lpstr>Kent Test Results Day is 16th October 2025</vt:lpstr>
      <vt:lpstr> </vt:lpstr>
      <vt:lpstr> </vt:lpstr>
      <vt:lpstr> </vt:lpstr>
      <vt:lpstr> </vt:lpstr>
      <vt:lpstr>Completing the SCAF (Secondary Common Application Form)</vt:lpstr>
      <vt:lpstr>PowerPoint Presentation</vt:lpstr>
      <vt:lpstr>Scenario 2:</vt:lpstr>
      <vt:lpstr>Scenario 3:</vt:lpstr>
      <vt:lpstr>Scenario 4:</vt:lpstr>
      <vt:lpstr>What the Local Authority say about appealing…</vt:lpstr>
      <vt:lpstr>Will my child definitely get a Grammar School Place?</vt:lpstr>
      <vt:lpstr>Happy with the offer…</vt:lpstr>
      <vt:lpstr>Not offered the schools you applied for? </vt:lpstr>
      <vt:lpstr>If you are unhappy with the offer..</vt:lpstr>
      <vt:lpstr>Accept the school place.</vt:lpstr>
      <vt:lpstr>I hope this has helped explain the process.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SECONDARY TRANSFER</dc:title>
  <dc:creator>Annie Knoupe</dc:creator>
  <cp:lastModifiedBy>KCollin</cp:lastModifiedBy>
  <cp:revision>56</cp:revision>
  <cp:lastPrinted>2019-10-14T14:29:20Z</cp:lastPrinted>
  <dcterms:created xsi:type="dcterms:W3CDTF">2019-10-14T13:49:34Z</dcterms:created>
  <dcterms:modified xsi:type="dcterms:W3CDTF">2025-10-07T15:33:44Z</dcterms:modified>
</cp:coreProperties>
</file>