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8"/>
  </p:notesMasterIdLst>
  <p:handoutMasterIdLst>
    <p:handoutMasterId r:id="rId29"/>
  </p:handoutMasterIdLst>
  <p:sldIdLst>
    <p:sldId id="258" r:id="rId2"/>
    <p:sldId id="264" r:id="rId3"/>
    <p:sldId id="275" r:id="rId4"/>
    <p:sldId id="276" r:id="rId5"/>
    <p:sldId id="277" r:id="rId6"/>
    <p:sldId id="278" r:id="rId7"/>
    <p:sldId id="279" r:id="rId8"/>
    <p:sldId id="280" r:id="rId9"/>
    <p:sldId id="283" r:id="rId10"/>
    <p:sldId id="284" r:id="rId11"/>
    <p:sldId id="285" r:id="rId12"/>
    <p:sldId id="288" r:id="rId13"/>
    <p:sldId id="297" r:id="rId14"/>
    <p:sldId id="281" r:id="rId15"/>
    <p:sldId id="282" r:id="rId16"/>
    <p:sldId id="287" r:id="rId17"/>
    <p:sldId id="286" r:id="rId18"/>
    <p:sldId id="289" r:id="rId19"/>
    <p:sldId id="291" r:id="rId20"/>
    <p:sldId id="292" r:id="rId21"/>
    <p:sldId id="293" r:id="rId22"/>
    <p:sldId id="294" r:id="rId23"/>
    <p:sldId id="295" r:id="rId24"/>
    <p:sldId id="290" r:id="rId25"/>
    <p:sldId id="296" r:id="rId26"/>
    <p:sldId id="267" r:id="rId2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30"/>
      <p:bold r:id="rId31"/>
      <p:italic r:id="rId32"/>
      <p:boldItalic r:id="rId33"/>
    </p:embeddedFont>
    <p:embeddedFont>
      <p:font typeface="Twinkl" panose="020B0604020202020204" charset="0"/>
      <p:regular r:id="rId34"/>
      <p:bold r:id="rId35"/>
    </p:embeddedFont>
    <p:embeddedFont>
      <p:font typeface="Sassoon Infant Rg" panose="02000503030000020003" charset="0"/>
      <p:regular r:id="rId36"/>
      <p:bold r:id="rId3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397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AB6"/>
    <a:srgbClr val="18A0DB"/>
    <a:srgbClr val="CA095B"/>
    <a:srgbClr val="F08215"/>
    <a:srgbClr val="F777B1"/>
    <a:srgbClr val="E7C500"/>
    <a:srgbClr val="25B7BC"/>
    <a:srgbClr val="85BD33"/>
    <a:srgbClr val="F4C2E0"/>
    <a:srgbClr val="EE73A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>
        <p:scale>
          <a:sx n="77" d="100"/>
          <a:sy n="77" d="100"/>
        </p:scale>
        <p:origin x="-96" y="-54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397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20/05/2021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20/05/2021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285336"/>
            <a:ext cx="2097002" cy="557266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97002" y="5597717"/>
            <a:ext cx="5923788" cy="495108"/>
          </a:xfrm>
          <a:prstGeom prst="rect">
            <a:avLst/>
          </a:prstGeom>
          <a:solidFill>
            <a:schemeClr val="bg1"/>
          </a:solidFill>
          <a:ln w="28575">
            <a:solidFill>
              <a:srgbClr val="CA09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Partner Talk </a:t>
            </a:r>
            <a:r>
              <a:rPr lang="en-GB" dirty="0">
                <a:solidFill>
                  <a:schemeClr val="tx1"/>
                </a:solidFill>
              </a:rPr>
              <a:t>– What examples can you think of?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Puberty: What Happens to Girls?</a:t>
            </a:r>
          </a:p>
        </p:txBody>
      </p:sp>
      <p:sp>
        <p:nvSpPr>
          <p:cNvPr id="5" name="Rectangle 4"/>
          <p:cNvSpPr/>
          <p:nvPr/>
        </p:nvSpPr>
        <p:spPr>
          <a:xfrm>
            <a:off x="2719687" y="1384556"/>
            <a:ext cx="5567664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You get taller and heavier.</a:t>
            </a:r>
          </a:p>
        </p:txBody>
      </p:sp>
      <p:sp>
        <p:nvSpPr>
          <p:cNvPr id="2" name="Snip and Round Single Corner Rectangle 1"/>
          <p:cNvSpPr/>
          <p:nvPr/>
        </p:nvSpPr>
        <p:spPr>
          <a:xfrm rot="10800000" flipH="1">
            <a:off x="6832121" y="-1"/>
            <a:ext cx="2311879" cy="549275"/>
          </a:xfrm>
          <a:prstGeom prst="snipRoundRect">
            <a:avLst>
              <a:gd name="adj1" fmla="val 50000"/>
              <a:gd name="adj2" fmla="val 0"/>
            </a:avLst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392296" y="136136"/>
            <a:ext cx="166028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Menstruation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2125027" y="1274245"/>
            <a:ext cx="485108" cy="529885"/>
            <a:chOff x="2061419" y="1347389"/>
            <a:chExt cx="681782" cy="744713"/>
          </a:xfrm>
        </p:grpSpPr>
        <p:sp>
          <p:nvSpPr>
            <p:cNvPr id="11" name="Oval 10"/>
            <p:cNvSpPr/>
            <p:nvPr/>
          </p:nvSpPr>
          <p:spPr>
            <a:xfrm>
              <a:off x="2095537" y="1424469"/>
              <a:ext cx="631805" cy="631805"/>
            </a:xfrm>
            <a:prstGeom prst="ellipse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061419" y="1347389"/>
              <a:ext cx="681782" cy="744713"/>
            </a:xfrm>
            <a:prstGeom prst="rect">
              <a:avLst/>
            </a:prstGeom>
          </p:spPr>
        </p:pic>
      </p:grpSp>
      <p:sp>
        <p:nvSpPr>
          <p:cNvPr id="28" name="Rectangle 27"/>
          <p:cNvSpPr/>
          <p:nvPr/>
        </p:nvSpPr>
        <p:spPr>
          <a:xfrm>
            <a:off x="2486025" y="1912246"/>
            <a:ext cx="5534764" cy="495108"/>
          </a:xfrm>
          <a:prstGeom prst="rect">
            <a:avLst/>
          </a:prstGeom>
          <a:solidFill>
            <a:srgbClr val="AFDEF9"/>
          </a:solidFill>
        </p:spPr>
        <p:txBody>
          <a:bodyPr wrap="square" lIns="252000" tIns="108000" rIns="108000" bIns="108000">
            <a:spAutoFit/>
          </a:bodyPr>
          <a:lstStyle/>
          <a:p>
            <a:r>
              <a:rPr lang="en-GB" dirty="0"/>
              <a:t>Your bones grow bigger and heavier.</a:t>
            </a:r>
          </a:p>
        </p:txBody>
      </p:sp>
      <p:grpSp>
        <p:nvGrpSpPr>
          <p:cNvPr id="29" name="Group 28"/>
          <p:cNvGrpSpPr/>
          <p:nvPr/>
        </p:nvGrpSpPr>
        <p:grpSpPr>
          <a:xfrm>
            <a:off x="2116474" y="1871019"/>
            <a:ext cx="485108" cy="529885"/>
            <a:chOff x="2061419" y="1347389"/>
            <a:chExt cx="681782" cy="744713"/>
          </a:xfrm>
        </p:grpSpPr>
        <p:sp>
          <p:nvSpPr>
            <p:cNvPr id="30" name="Oval 29"/>
            <p:cNvSpPr/>
            <p:nvPr/>
          </p:nvSpPr>
          <p:spPr>
            <a:xfrm>
              <a:off x="2095537" y="1424469"/>
              <a:ext cx="631805" cy="631805"/>
            </a:xfrm>
            <a:prstGeom prst="ellipse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061419" y="1347389"/>
              <a:ext cx="681782" cy="744713"/>
            </a:xfrm>
            <a:prstGeom prst="rect">
              <a:avLst/>
            </a:prstGeom>
          </p:spPr>
        </p:pic>
      </p:grpSp>
      <p:sp>
        <p:nvSpPr>
          <p:cNvPr id="32" name="Rectangle 31"/>
          <p:cNvSpPr/>
          <p:nvPr/>
        </p:nvSpPr>
        <p:spPr>
          <a:xfrm>
            <a:off x="2722572" y="2472694"/>
            <a:ext cx="5567664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Hair grows under your armpits and around your genitals (pubic hair).</a:t>
            </a:r>
          </a:p>
        </p:txBody>
      </p:sp>
      <p:grpSp>
        <p:nvGrpSpPr>
          <p:cNvPr id="33" name="Group 32"/>
          <p:cNvGrpSpPr/>
          <p:nvPr/>
        </p:nvGrpSpPr>
        <p:grpSpPr>
          <a:xfrm>
            <a:off x="2127912" y="2484751"/>
            <a:ext cx="485108" cy="529885"/>
            <a:chOff x="2061419" y="1347389"/>
            <a:chExt cx="681782" cy="744713"/>
          </a:xfrm>
        </p:grpSpPr>
        <p:sp>
          <p:nvSpPr>
            <p:cNvPr id="34" name="Oval 33"/>
            <p:cNvSpPr/>
            <p:nvPr/>
          </p:nvSpPr>
          <p:spPr>
            <a:xfrm>
              <a:off x="2095537" y="1424469"/>
              <a:ext cx="631805" cy="631805"/>
            </a:xfrm>
            <a:prstGeom prst="ellipse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061419" y="1347389"/>
              <a:ext cx="681782" cy="744713"/>
            </a:xfrm>
            <a:prstGeom prst="rect">
              <a:avLst/>
            </a:prstGeom>
          </p:spPr>
        </p:pic>
      </p:grpSp>
      <p:sp>
        <p:nvSpPr>
          <p:cNvPr id="36" name="Rectangle 35"/>
          <p:cNvSpPr/>
          <p:nvPr/>
        </p:nvSpPr>
        <p:spPr>
          <a:xfrm>
            <a:off x="2486025" y="3144274"/>
            <a:ext cx="5534764" cy="495108"/>
          </a:xfrm>
          <a:prstGeom prst="rect">
            <a:avLst/>
          </a:prstGeom>
          <a:solidFill>
            <a:srgbClr val="AFDEF9"/>
          </a:solidFill>
        </p:spPr>
        <p:txBody>
          <a:bodyPr wrap="square" lIns="252000" tIns="108000" rIns="108000" bIns="108000">
            <a:spAutoFit/>
          </a:bodyPr>
          <a:lstStyle/>
          <a:p>
            <a:r>
              <a:rPr lang="en-GB" dirty="0"/>
              <a:t>Your face changes shape.</a:t>
            </a:r>
          </a:p>
        </p:txBody>
      </p:sp>
      <p:grpSp>
        <p:nvGrpSpPr>
          <p:cNvPr id="37" name="Group 36"/>
          <p:cNvGrpSpPr/>
          <p:nvPr/>
        </p:nvGrpSpPr>
        <p:grpSpPr>
          <a:xfrm>
            <a:off x="2116474" y="3103711"/>
            <a:ext cx="485108" cy="529885"/>
            <a:chOff x="2061419" y="1347389"/>
            <a:chExt cx="681782" cy="744713"/>
          </a:xfrm>
        </p:grpSpPr>
        <p:sp>
          <p:nvSpPr>
            <p:cNvPr id="38" name="Oval 37"/>
            <p:cNvSpPr/>
            <p:nvPr/>
          </p:nvSpPr>
          <p:spPr>
            <a:xfrm>
              <a:off x="2095537" y="1424469"/>
              <a:ext cx="631805" cy="631805"/>
            </a:xfrm>
            <a:prstGeom prst="ellipse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061419" y="1347389"/>
              <a:ext cx="681782" cy="744713"/>
            </a:xfrm>
            <a:prstGeom prst="rect">
              <a:avLst/>
            </a:prstGeom>
          </p:spPr>
        </p:pic>
      </p:grpSp>
      <p:sp>
        <p:nvSpPr>
          <p:cNvPr id="40" name="Rectangle 39"/>
          <p:cNvSpPr/>
          <p:nvPr/>
        </p:nvSpPr>
        <p:spPr>
          <a:xfrm>
            <a:off x="2726608" y="3883926"/>
            <a:ext cx="5567664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Your voice gets a little deeper.</a:t>
            </a:r>
          </a:p>
        </p:txBody>
      </p:sp>
      <p:grpSp>
        <p:nvGrpSpPr>
          <p:cNvPr id="41" name="Group 40"/>
          <p:cNvGrpSpPr/>
          <p:nvPr/>
        </p:nvGrpSpPr>
        <p:grpSpPr>
          <a:xfrm>
            <a:off x="2131948" y="3757482"/>
            <a:ext cx="485108" cy="529885"/>
            <a:chOff x="2061419" y="1347389"/>
            <a:chExt cx="681782" cy="744713"/>
          </a:xfrm>
        </p:grpSpPr>
        <p:sp>
          <p:nvSpPr>
            <p:cNvPr id="42" name="Oval 41"/>
            <p:cNvSpPr/>
            <p:nvPr/>
          </p:nvSpPr>
          <p:spPr>
            <a:xfrm>
              <a:off x="2095537" y="1424469"/>
              <a:ext cx="631805" cy="631805"/>
            </a:xfrm>
            <a:prstGeom prst="ellipse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061419" y="1347389"/>
              <a:ext cx="681782" cy="744713"/>
            </a:xfrm>
            <a:prstGeom prst="rect">
              <a:avLst/>
            </a:prstGeom>
          </p:spPr>
        </p:pic>
      </p:grpSp>
      <p:sp>
        <p:nvSpPr>
          <p:cNvPr id="44" name="Rectangle 43"/>
          <p:cNvSpPr/>
          <p:nvPr/>
        </p:nvSpPr>
        <p:spPr>
          <a:xfrm>
            <a:off x="2497463" y="4407668"/>
            <a:ext cx="5534764" cy="495108"/>
          </a:xfrm>
          <a:prstGeom prst="rect">
            <a:avLst/>
          </a:prstGeom>
          <a:solidFill>
            <a:srgbClr val="AFDEF9"/>
          </a:solidFill>
        </p:spPr>
        <p:txBody>
          <a:bodyPr wrap="square" lIns="252000" tIns="108000" rIns="108000" bIns="108000">
            <a:spAutoFit/>
          </a:bodyPr>
          <a:lstStyle/>
          <a:p>
            <a:r>
              <a:rPr lang="en-GB" dirty="0"/>
              <a:t>Your hips get wider and more curvy.</a:t>
            </a:r>
          </a:p>
        </p:txBody>
      </p:sp>
      <p:grpSp>
        <p:nvGrpSpPr>
          <p:cNvPr id="45" name="Group 44"/>
          <p:cNvGrpSpPr/>
          <p:nvPr/>
        </p:nvGrpSpPr>
        <p:grpSpPr>
          <a:xfrm>
            <a:off x="2127912" y="4361319"/>
            <a:ext cx="485108" cy="529885"/>
            <a:chOff x="2061419" y="1347389"/>
            <a:chExt cx="681782" cy="744713"/>
          </a:xfrm>
        </p:grpSpPr>
        <p:sp>
          <p:nvSpPr>
            <p:cNvPr id="46" name="Oval 45"/>
            <p:cNvSpPr/>
            <p:nvPr/>
          </p:nvSpPr>
          <p:spPr>
            <a:xfrm>
              <a:off x="2095537" y="1424469"/>
              <a:ext cx="631805" cy="631805"/>
            </a:xfrm>
            <a:prstGeom prst="ellipse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061419" y="1347389"/>
              <a:ext cx="681782" cy="744713"/>
            </a:xfrm>
            <a:prstGeom prst="rect">
              <a:avLst/>
            </a:prstGeom>
          </p:spPr>
        </p:pic>
      </p:grpSp>
      <p:sp>
        <p:nvSpPr>
          <p:cNvPr id="48" name="Rectangle 47"/>
          <p:cNvSpPr/>
          <p:nvPr/>
        </p:nvSpPr>
        <p:spPr>
          <a:xfrm>
            <a:off x="2711134" y="5113551"/>
            <a:ext cx="5567664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You start your periods.</a:t>
            </a:r>
          </a:p>
        </p:txBody>
      </p:sp>
      <p:grpSp>
        <p:nvGrpSpPr>
          <p:cNvPr id="49" name="Group 48"/>
          <p:cNvGrpSpPr/>
          <p:nvPr/>
        </p:nvGrpSpPr>
        <p:grpSpPr>
          <a:xfrm>
            <a:off x="2116474" y="4987107"/>
            <a:ext cx="485108" cy="529885"/>
            <a:chOff x="2061419" y="1347389"/>
            <a:chExt cx="681782" cy="744713"/>
          </a:xfrm>
        </p:grpSpPr>
        <p:sp>
          <p:nvSpPr>
            <p:cNvPr id="50" name="Oval 49"/>
            <p:cNvSpPr/>
            <p:nvPr/>
          </p:nvSpPr>
          <p:spPr>
            <a:xfrm>
              <a:off x="2095537" y="1424469"/>
              <a:ext cx="631805" cy="631805"/>
            </a:xfrm>
            <a:prstGeom prst="ellipse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061419" y="1347389"/>
              <a:ext cx="681782" cy="7447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28" grpId="0" animBg="1"/>
      <p:bldP spid="32" grpId="0"/>
      <p:bldP spid="36" grpId="0" animBg="1"/>
      <p:bldP spid="40" grpId="0"/>
      <p:bldP spid="44" grpId="0" animBg="1"/>
      <p:bldP spid="4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Puberty: What Happens to Girls?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076068" y="1666201"/>
            <a:ext cx="519969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Your body sweats more.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810229" y="2511041"/>
            <a:ext cx="5231802" cy="495108"/>
          </a:xfrm>
          <a:prstGeom prst="rect">
            <a:avLst/>
          </a:prstGeom>
          <a:solidFill>
            <a:srgbClr val="AFDEF9"/>
          </a:solidFill>
        </p:spPr>
        <p:txBody>
          <a:bodyPr wrap="square" lIns="252000" tIns="108000" rIns="108000" bIns="108000">
            <a:spAutoFit/>
          </a:bodyPr>
          <a:lstStyle/>
          <a:p>
            <a:r>
              <a:rPr lang="en-GB" dirty="0"/>
              <a:t>Your breasts and nipples get larger.</a:t>
            </a:r>
          </a:p>
        </p:txBody>
      </p:sp>
      <p:sp>
        <p:nvSpPr>
          <p:cNvPr id="2" name="Snip and Round Single Corner Rectangle 1"/>
          <p:cNvSpPr/>
          <p:nvPr/>
        </p:nvSpPr>
        <p:spPr>
          <a:xfrm rot="10800000" flipH="1">
            <a:off x="6832121" y="-1"/>
            <a:ext cx="2311879" cy="549275"/>
          </a:xfrm>
          <a:prstGeom prst="snipRoundRect">
            <a:avLst>
              <a:gd name="adj1" fmla="val 50000"/>
              <a:gd name="adj2" fmla="val 0"/>
            </a:avLst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392296" y="136136"/>
            <a:ext cx="166028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Menstruation</a:t>
            </a:r>
          </a:p>
        </p:txBody>
      </p:sp>
      <p:grpSp>
        <p:nvGrpSpPr>
          <p:cNvPr id="20" name="Group 19"/>
          <p:cNvGrpSpPr/>
          <p:nvPr/>
        </p:nvGrpSpPr>
        <p:grpSpPr>
          <a:xfrm>
            <a:off x="1060450" y="1356042"/>
            <a:ext cx="911560" cy="909888"/>
            <a:chOff x="646274" y="1349613"/>
            <a:chExt cx="606159" cy="605047"/>
          </a:xfrm>
        </p:grpSpPr>
        <p:sp>
          <p:nvSpPr>
            <p:cNvPr id="14" name="Oval 13"/>
            <p:cNvSpPr/>
            <p:nvPr/>
          </p:nvSpPr>
          <p:spPr>
            <a:xfrm>
              <a:off x="648967" y="1351194"/>
              <a:ext cx="603466" cy="603466"/>
            </a:xfrm>
            <a:prstGeom prst="ellipse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46274" y="1349613"/>
              <a:ext cx="606159" cy="602485"/>
            </a:xfrm>
            <a:prstGeom prst="rect">
              <a:avLst/>
            </a:prstGeom>
          </p:spPr>
        </p:pic>
      </p:grpSp>
      <p:grpSp>
        <p:nvGrpSpPr>
          <p:cNvPr id="22" name="Group 21"/>
          <p:cNvGrpSpPr/>
          <p:nvPr/>
        </p:nvGrpSpPr>
        <p:grpSpPr>
          <a:xfrm>
            <a:off x="1060450" y="2308189"/>
            <a:ext cx="911560" cy="909888"/>
            <a:chOff x="646274" y="1349613"/>
            <a:chExt cx="606159" cy="605047"/>
          </a:xfrm>
        </p:grpSpPr>
        <p:sp>
          <p:nvSpPr>
            <p:cNvPr id="23" name="Oval 22"/>
            <p:cNvSpPr/>
            <p:nvPr/>
          </p:nvSpPr>
          <p:spPr>
            <a:xfrm>
              <a:off x="648967" y="1351194"/>
              <a:ext cx="603466" cy="603466"/>
            </a:xfrm>
            <a:prstGeom prst="ellipse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46274" y="1349613"/>
              <a:ext cx="606159" cy="602485"/>
            </a:xfrm>
            <a:prstGeom prst="rect">
              <a:avLst/>
            </a:prstGeom>
          </p:spPr>
        </p:pic>
      </p:grpSp>
      <p:sp>
        <p:nvSpPr>
          <p:cNvPr id="29" name="Rectangle 28"/>
          <p:cNvSpPr/>
          <p:nvPr/>
        </p:nvSpPr>
        <p:spPr>
          <a:xfrm>
            <a:off x="2076068" y="3415606"/>
            <a:ext cx="3652082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Your internal and external sex organs grow.</a:t>
            </a:r>
          </a:p>
        </p:txBody>
      </p:sp>
      <p:sp>
        <p:nvSpPr>
          <p:cNvPr id="30" name="Rectangle 29"/>
          <p:cNvSpPr/>
          <p:nvPr/>
        </p:nvSpPr>
        <p:spPr>
          <a:xfrm>
            <a:off x="1741217" y="4306515"/>
            <a:ext cx="5231802" cy="772107"/>
          </a:xfrm>
          <a:prstGeom prst="rect">
            <a:avLst/>
          </a:prstGeom>
          <a:solidFill>
            <a:srgbClr val="AFDEF9"/>
          </a:solidFill>
        </p:spPr>
        <p:txBody>
          <a:bodyPr wrap="square" lIns="324000" tIns="108000" rIns="108000" bIns="108000">
            <a:spAutoFit/>
          </a:bodyPr>
          <a:lstStyle/>
          <a:p>
            <a:r>
              <a:rPr lang="en-GB" dirty="0"/>
              <a:t>You may have mood swings, and sexual thoughts and feelings. </a:t>
            </a:r>
          </a:p>
        </p:txBody>
      </p:sp>
      <p:grpSp>
        <p:nvGrpSpPr>
          <p:cNvPr id="31" name="Group 30"/>
          <p:cNvGrpSpPr/>
          <p:nvPr/>
        </p:nvGrpSpPr>
        <p:grpSpPr>
          <a:xfrm>
            <a:off x="1060450" y="3268507"/>
            <a:ext cx="911560" cy="909888"/>
            <a:chOff x="646274" y="1349613"/>
            <a:chExt cx="606159" cy="605047"/>
          </a:xfrm>
        </p:grpSpPr>
        <p:sp>
          <p:nvSpPr>
            <p:cNvPr id="32" name="Oval 31"/>
            <p:cNvSpPr/>
            <p:nvPr/>
          </p:nvSpPr>
          <p:spPr>
            <a:xfrm>
              <a:off x="648967" y="1351194"/>
              <a:ext cx="603466" cy="603466"/>
            </a:xfrm>
            <a:prstGeom prst="ellipse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46274" y="1349613"/>
              <a:ext cx="606159" cy="602485"/>
            </a:xfrm>
            <a:prstGeom prst="rect">
              <a:avLst/>
            </a:prstGeom>
          </p:spPr>
        </p:pic>
      </p:grpSp>
      <p:grpSp>
        <p:nvGrpSpPr>
          <p:cNvPr id="34" name="Group 33"/>
          <p:cNvGrpSpPr/>
          <p:nvPr/>
        </p:nvGrpSpPr>
        <p:grpSpPr>
          <a:xfrm>
            <a:off x="1060450" y="4225998"/>
            <a:ext cx="911560" cy="909888"/>
            <a:chOff x="646274" y="1349613"/>
            <a:chExt cx="606159" cy="605047"/>
          </a:xfrm>
        </p:grpSpPr>
        <p:sp>
          <p:nvSpPr>
            <p:cNvPr id="35" name="Oval 34"/>
            <p:cNvSpPr/>
            <p:nvPr/>
          </p:nvSpPr>
          <p:spPr>
            <a:xfrm>
              <a:off x="648967" y="1351194"/>
              <a:ext cx="603466" cy="603466"/>
            </a:xfrm>
            <a:prstGeom prst="ellipse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46274" y="1349613"/>
              <a:ext cx="606159" cy="602485"/>
            </a:xfrm>
            <a:prstGeom prst="rect">
              <a:avLst/>
            </a:prstGeom>
          </p:spPr>
        </p:pic>
      </p:grpSp>
      <p:sp>
        <p:nvSpPr>
          <p:cNvPr id="37" name="Rectangle 36"/>
          <p:cNvSpPr/>
          <p:nvPr/>
        </p:nvSpPr>
        <p:spPr>
          <a:xfrm>
            <a:off x="2076068" y="5347752"/>
            <a:ext cx="3422519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Your hair on your arms and legs grows darker.</a:t>
            </a:r>
          </a:p>
        </p:txBody>
      </p:sp>
      <p:grpSp>
        <p:nvGrpSpPr>
          <p:cNvPr id="39" name="Group 38"/>
          <p:cNvGrpSpPr/>
          <p:nvPr/>
        </p:nvGrpSpPr>
        <p:grpSpPr>
          <a:xfrm>
            <a:off x="1060450" y="5182937"/>
            <a:ext cx="911560" cy="909888"/>
            <a:chOff x="646274" y="1349613"/>
            <a:chExt cx="606159" cy="605047"/>
          </a:xfrm>
        </p:grpSpPr>
        <p:sp>
          <p:nvSpPr>
            <p:cNvPr id="40" name="Oval 39"/>
            <p:cNvSpPr/>
            <p:nvPr/>
          </p:nvSpPr>
          <p:spPr>
            <a:xfrm>
              <a:off x="648967" y="1351194"/>
              <a:ext cx="603466" cy="603466"/>
            </a:xfrm>
            <a:prstGeom prst="ellipse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46274" y="1349613"/>
              <a:ext cx="606159" cy="602485"/>
            </a:xfrm>
            <a:prstGeom prst="rect">
              <a:avLst/>
            </a:prstGeom>
          </p:spPr>
        </p:pic>
      </p:grpSp>
      <p:pic>
        <p:nvPicPr>
          <p:cNvPr id="45" name="Picture 4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52660" y="1356042"/>
            <a:ext cx="2173856" cy="5501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421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0" animBg="1"/>
      <p:bldP spid="29" grpId="0"/>
      <p:bldP spid="30" grpId="0" animBg="1"/>
      <p:bldP spid="3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The Female Reproductive System</a:t>
            </a:r>
          </a:p>
        </p:txBody>
      </p:sp>
      <p:sp>
        <p:nvSpPr>
          <p:cNvPr id="2" name="Snip and Round Single Corner Rectangle 1"/>
          <p:cNvSpPr/>
          <p:nvPr/>
        </p:nvSpPr>
        <p:spPr>
          <a:xfrm rot="10800000" flipH="1">
            <a:off x="6832121" y="-1"/>
            <a:ext cx="2311879" cy="549275"/>
          </a:xfrm>
          <a:prstGeom prst="snipRoundRect">
            <a:avLst>
              <a:gd name="adj1" fmla="val 50000"/>
              <a:gd name="adj2" fmla="val 0"/>
            </a:avLst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392296" y="136136"/>
            <a:ext cx="166028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Menstruation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3885" y="1399645"/>
            <a:ext cx="6396230" cy="4801660"/>
          </a:xfrm>
          <a:prstGeom prst="rect">
            <a:avLst/>
          </a:prstGeom>
        </p:spPr>
      </p:pic>
      <p:sp>
        <p:nvSpPr>
          <p:cNvPr id="9" name="Fallopian Tube"/>
          <p:cNvSpPr txBox="1">
            <a:spLocks noChangeArrowheads="1"/>
          </p:cNvSpPr>
          <p:nvPr/>
        </p:nvSpPr>
        <p:spPr bwMode="auto">
          <a:xfrm>
            <a:off x="5484899" y="1314966"/>
            <a:ext cx="20161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2000" b="1" dirty="0">
                <a:latin typeface="+mn-lt"/>
              </a:rPr>
              <a:t>Fallopian Tube</a:t>
            </a:r>
          </a:p>
        </p:txBody>
      </p:sp>
      <p:sp>
        <p:nvSpPr>
          <p:cNvPr id="20" name="Egg"/>
          <p:cNvSpPr txBox="1">
            <a:spLocks noChangeArrowheads="1"/>
          </p:cNvSpPr>
          <p:nvPr/>
        </p:nvSpPr>
        <p:spPr bwMode="auto">
          <a:xfrm>
            <a:off x="5343088" y="3088566"/>
            <a:ext cx="895776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2000" b="1" dirty="0">
                <a:latin typeface="+mn-lt"/>
              </a:rPr>
              <a:t>Egg</a:t>
            </a:r>
          </a:p>
        </p:txBody>
      </p:sp>
      <p:sp>
        <p:nvSpPr>
          <p:cNvPr id="22" name="Vagina"/>
          <p:cNvSpPr txBox="1">
            <a:spLocks noChangeArrowheads="1"/>
          </p:cNvSpPr>
          <p:nvPr/>
        </p:nvSpPr>
        <p:spPr bwMode="auto">
          <a:xfrm>
            <a:off x="2609558" y="5237332"/>
            <a:ext cx="117653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2000" b="1" dirty="0">
                <a:latin typeface="+mn-lt"/>
              </a:rPr>
              <a:t>Vagina</a:t>
            </a:r>
          </a:p>
        </p:txBody>
      </p:sp>
      <p:sp>
        <p:nvSpPr>
          <p:cNvPr id="23" name="Uterus"/>
          <p:cNvSpPr txBox="1">
            <a:spLocks noChangeArrowheads="1"/>
          </p:cNvSpPr>
          <p:nvPr/>
        </p:nvSpPr>
        <p:spPr bwMode="auto">
          <a:xfrm>
            <a:off x="2207128" y="3911958"/>
            <a:ext cx="117653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2000" b="1" dirty="0">
                <a:latin typeface="+mn-lt"/>
              </a:rPr>
              <a:t>Uterus</a:t>
            </a:r>
          </a:p>
        </p:txBody>
      </p:sp>
      <p:sp>
        <p:nvSpPr>
          <p:cNvPr id="24" name="Ovary"/>
          <p:cNvSpPr txBox="1">
            <a:spLocks noChangeArrowheads="1"/>
          </p:cNvSpPr>
          <p:nvPr/>
        </p:nvSpPr>
        <p:spPr bwMode="auto">
          <a:xfrm>
            <a:off x="779968" y="3343991"/>
            <a:ext cx="117653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2000" b="1" dirty="0">
                <a:latin typeface="+mn-lt"/>
              </a:rPr>
              <a:t>Ovary</a:t>
            </a:r>
          </a:p>
        </p:txBody>
      </p:sp>
      <p:sp>
        <p:nvSpPr>
          <p:cNvPr id="8" name="Oval 7"/>
          <p:cNvSpPr/>
          <p:nvPr/>
        </p:nvSpPr>
        <p:spPr>
          <a:xfrm>
            <a:off x="299430" y="4350012"/>
            <a:ext cx="2280557" cy="2280557"/>
          </a:xfrm>
          <a:prstGeom prst="ellipse">
            <a:avLst/>
          </a:prstGeom>
          <a:solidFill>
            <a:srgbClr val="18A0DB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Click the points for more information.</a:t>
            </a:r>
          </a:p>
        </p:txBody>
      </p:sp>
      <p:sp>
        <p:nvSpPr>
          <p:cNvPr id="19" name="Oval 18"/>
          <p:cNvSpPr/>
          <p:nvPr/>
        </p:nvSpPr>
        <p:spPr>
          <a:xfrm>
            <a:off x="6552387" y="2659325"/>
            <a:ext cx="88814" cy="88814"/>
          </a:xfrm>
          <a:prstGeom prst="ellipse">
            <a:avLst/>
          </a:prstGeom>
          <a:solidFill>
            <a:srgbClr val="FFFF00"/>
          </a:solidFill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6" name="Straight Connector 25"/>
          <p:cNvCxnSpPr/>
          <p:nvPr/>
        </p:nvCxnSpPr>
        <p:spPr>
          <a:xfrm flipH="1">
            <a:off x="1533525" y="2738080"/>
            <a:ext cx="914401" cy="605911"/>
          </a:xfrm>
          <a:prstGeom prst="line">
            <a:avLst/>
          </a:prstGeom>
          <a:ln w="34925" cap="rnd">
            <a:solidFill>
              <a:srgbClr val="85BD33"/>
            </a:solidFill>
            <a:headEnd type="oval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>
            <a:off x="2871852" y="3623563"/>
            <a:ext cx="1345051" cy="334405"/>
          </a:xfrm>
          <a:prstGeom prst="line">
            <a:avLst/>
          </a:prstGeom>
          <a:ln w="34925" cap="rnd">
            <a:solidFill>
              <a:srgbClr val="85BD33"/>
            </a:solidFill>
            <a:headEnd type="oval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H="1">
            <a:off x="3786090" y="5172071"/>
            <a:ext cx="779754" cy="265316"/>
          </a:xfrm>
          <a:prstGeom prst="line">
            <a:avLst/>
          </a:prstGeom>
          <a:ln w="34925" cap="rnd">
            <a:solidFill>
              <a:srgbClr val="85BD33"/>
            </a:solidFill>
            <a:headEnd type="oval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H="1" flipV="1">
            <a:off x="6641201" y="1749295"/>
            <a:ext cx="564457" cy="130922"/>
          </a:xfrm>
          <a:prstGeom prst="line">
            <a:avLst/>
          </a:prstGeom>
          <a:ln w="34925" cap="rnd">
            <a:solidFill>
              <a:srgbClr val="85BD33"/>
            </a:solidFill>
            <a:headEnd type="oval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H="1">
            <a:off x="6001331" y="2738080"/>
            <a:ext cx="491631" cy="433078"/>
          </a:xfrm>
          <a:prstGeom prst="line">
            <a:avLst/>
          </a:prstGeom>
          <a:ln w="34925" cap="rnd">
            <a:solidFill>
              <a:srgbClr val="85BD33"/>
            </a:solidFill>
            <a:headEnd type="oval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Vagina info"/>
          <p:cNvGrpSpPr/>
          <p:nvPr/>
        </p:nvGrpSpPr>
        <p:grpSpPr>
          <a:xfrm>
            <a:off x="5598527" y="3982282"/>
            <a:ext cx="2903451" cy="2348724"/>
            <a:chOff x="5484899" y="3744101"/>
            <a:chExt cx="2903451" cy="2348724"/>
          </a:xfrm>
        </p:grpSpPr>
        <p:sp>
          <p:nvSpPr>
            <p:cNvPr id="42" name="Rectangle 41"/>
            <p:cNvSpPr/>
            <p:nvPr/>
          </p:nvSpPr>
          <p:spPr>
            <a:xfrm>
              <a:off x="5484899" y="3744101"/>
              <a:ext cx="2903451" cy="234872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CA095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r>
                <a:rPr lang="en-GB" b="1" dirty="0">
                  <a:solidFill>
                    <a:schemeClr val="tx1"/>
                  </a:solidFill>
                </a:rPr>
                <a:t>Vagina</a:t>
              </a:r>
            </a:p>
            <a:p>
              <a:r>
                <a:rPr lang="en-GB" dirty="0">
                  <a:solidFill>
                    <a:schemeClr val="tx1"/>
                  </a:solidFill>
                </a:rPr>
                <a:t>The opening of the female reproductive system.</a:t>
              </a:r>
            </a:p>
          </p:txBody>
        </p:sp>
        <p:sp>
          <p:nvSpPr>
            <p:cNvPr id="43" name="Oval 42"/>
            <p:cNvSpPr/>
            <p:nvPr/>
          </p:nvSpPr>
          <p:spPr>
            <a:xfrm>
              <a:off x="7994357" y="3810238"/>
              <a:ext cx="333560" cy="333560"/>
            </a:xfrm>
            <a:prstGeom prst="ellipse">
              <a:avLst/>
            </a:prstGeom>
            <a:solidFill>
              <a:srgbClr val="CA0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rtlCol="0" anchor="ctr"/>
            <a:lstStyle/>
            <a:p>
              <a:pPr algn="ctr"/>
              <a:endParaRPr lang="en-GB" b="1" dirty="0"/>
            </a:p>
          </p:txBody>
        </p:sp>
      </p:grpSp>
      <p:grpSp>
        <p:nvGrpSpPr>
          <p:cNvPr id="45" name="Ovary info"/>
          <p:cNvGrpSpPr/>
          <p:nvPr/>
        </p:nvGrpSpPr>
        <p:grpSpPr>
          <a:xfrm>
            <a:off x="5598527" y="3982282"/>
            <a:ext cx="2903451" cy="2348724"/>
            <a:chOff x="5484899" y="3744101"/>
            <a:chExt cx="2903451" cy="2348724"/>
          </a:xfrm>
        </p:grpSpPr>
        <p:sp>
          <p:nvSpPr>
            <p:cNvPr id="46" name="Rectangle 45"/>
            <p:cNvSpPr/>
            <p:nvPr/>
          </p:nvSpPr>
          <p:spPr>
            <a:xfrm>
              <a:off x="5484899" y="3744101"/>
              <a:ext cx="2903451" cy="234872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CA095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r>
                <a:rPr lang="en-GB" b="1" dirty="0">
                  <a:solidFill>
                    <a:schemeClr val="tx1"/>
                  </a:solidFill>
                </a:rPr>
                <a:t>Ovary</a:t>
              </a:r>
            </a:p>
            <a:p>
              <a:r>
                <a:rPr lang="en-GB" altLang="en-US" dirty="0">
                  <a:solidFill>
                    <a:schemeClr val="tx1"/>
                  </a:solidFill>
                </a:rPr>
                <a:t> A pair of female reproductive organs in which eggs are produced.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47" name="Oval 46"/>
            <p:cNvSpPr/>
            <p:nvPr/>
          </p:nvSpPr>
          <p:spPr>
            <a:xfrm>
              <a:off x="7994357" y="3810238"/>
              <a:ext cx="333560" cy="333560"/>
            </a:xfrm>
            <a:prstGeom prst="ellipse">
              <a:avLst/>
            </a:prstGeom>
            <a:solidFill>
              <a:srgbClr val="CA0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rtlCol="0" anchor="ctr"/>
            <a:lstStyle/>
            <a:p>
              <a:pPr algn="ctr"/>
              <a:endParaRPr lang="en-GB" b="1" dirty="0"/>
            </a:p>
          </p:txBody>
        </p:sp>
      </p:grpSp>
      <p:grpSp>
        <p:nvGrpSpPr>
          <p:cNvPr id="48" name="Egg info"/>
          <p:cNvGrpSpPr/>
          <p:nvPr/>
        </p:nvGrpSpPr>
        <p:grpSpPr>
          <a:xfrm>
            <a:off x="5598527" y="3982282"/>
            <a:ext cx="2903451" cy="2348724"/>
            <a:chOff x="5484899" y="3744101"/>
            <a:chExt cx="2903451" cy="2348724"/>
          </a:xfrm>
        </p:grpSpPr>
        <p:sp>
          <p:nvSpPr>
            <p:cNvPr id="49" name="Rectangle 48"/>
            <p:cNvSpPr/>
            <p:nvPr/>
          </p:nvSpPr>
          <p:spPr>
            <a:xfrm>
              <a:off x="5484899" y="3744101"/>
              <a:ext cx="2903451" cy="234872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CA095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r>
                <a:rPr lang="en-GB" b="1" dirty="0">
                  <a:solidFill>
                    <a:schemeClr val="tx1"/>
                  </a:solidFill>
                </a:rPr>
                <a:t>Egg</a:t>
              </a:r>
            </a:p>
            <a:p>
              <a:pPr>
                <a:spcBef>
                  <a:spcPct val="0"/>
                </a:spcBef>
              </a:pPr>
              <a:r>
                <a:rPr lang="en-GB" altLang="en-US" dirty="0">
                  <a:solidFill>
                    <a:schemeClr val="tx1"/>
                  </a:solidFill>
                </a:rPr>
                <a:t>A cell which is the beginning of a human embryo.</a:t>
              </a:r>
            </a:p>
          </p:txBody>
        </p:sp>
        <p:sp>
          <p:nvSpPr>
            <p:cNvPr id="50" name="Oval 49"/>
            <p:cNvSpPr/>
            <p:nvPr/>
          </p:nvSpPr>
          <p:spPr>
            <a:xfrm>
              <a:off x="7994357" y="3810238"/>
              <a:ext cx="333560" cy="333560"/>
            </a:xfrm>
            <a:prstGeom prst="ellipse">
              <a:avLst/>
            </a:prstGeom>
            <a:solidFill>
              <a:srgbClr val="CA0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rtlCol="0" anchor="ctr"/>
            <a:lstStyle/>
            <a:p>
              <a:pPr algn="ctr"/>
              <a:endParaRPr lang="en-GB" b="1" dirty="0"/>
            </a:p>
          </p:txBody>
        </p:sp>
      </p:grpSp>
      <p:grpSp>
        <p:nvGrpSpPr>
          <p:cNvPr id="51" name="Uterus info"/>
          <p:cNvGrpSpPr/>
          <p:nvPr/>
        </p:nvGrpSpPr>
        <p:grpSpPr>
          <a:xfrm>
            <a:off x="5598527" y="3982282"/>
            <a:ext cx="2903451" cy="2348724"/>
            <a:chOff x="5484899" y="3744101"/>
            <a:chExt cx="2903451" cy="2348724"/>
          </a:xfrm>
        </p:grpSpPr>
        <p:sp>
          <p:nvSpPr>
            <p:cNvPr id="52" name="Rectangle 51"/>
            <p:cNvSpPr/>
            <p:nvPr/>
          </p:nvSpPr>
          <p:spPr>
            <a:xfrm>
              <a:off x="5484899" y="3744101"/>
              <a:ext cx="2903451" cy="234872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CA095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r>
                <a:rPr lang="en-GB" b="1" dirty="0">
                  <a:solidFill>
                    <a:schemeClr val="tx1"/>
                  </a:solidFill>
                </a:rPr>
                <a:t>Uterus</a:t>
              </a:r>
            </a:p>
            <a:p>
              <a:pPr>
                <a:spcBef>
                  <a:spcPct val="0"/>
                </a:spcBef>
              </a:pPr>
              <a:r>
                <a:rPr lang="en-GB" altLang="en-US" dirty="0">
                  <a:solidFill>
                    <a:schemeClr val="tx1"/>
                  </a:solidFill>
                </a:rPr>
                <a:t>A major organ where the human foetus develops.</a:t>
              </a:r>
            </a:p>
          </p:txBody>
        </p:sp>
        <p:sp>
          <p:nvSpPr>
            <p:cNvPr id="53" name="Oval 52"/>
            <p:cNvSpPr/>
            <p:nvPr/>
          </p:nvSpPr>
          <p:spPr>
            <a:xfrm>
              <a:off x="7994357" y="3810238"/>
              <a:ext cx="333560" cy="333560"/>
            </a:xfrm>
            <a:prstGeom prst="ellipse">
              <a:avLst/>
            </a:prstGeom>
            <a:solidFill>
              <a:srgbClr val="CA0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rtlCol="0" anchor="ctr"/>
            <a:lstStyle/>
            <a:p>
              <a:pPr algn="ctr"/>
              <a:endParaRPr lang="en-GB" b="1" dirty="0"/>
            </a:p>
          </p:txBody>
        </p:sp>
      </p:grpSp>
      <p:grpSp>
        <p:nvGrpSpPr>
          <p:cNvPr id="54" name="Fallopian tube info"/>
          <p:cNvGrpSpPr/>
          <p:nvPr/>
        </p:nvGrpSpPr>
        <p:grpSpPr>
          <a:xfrm>
            <a:off x="5598527" y="3982282"/>
            <a:ext cx="2903451" cy="2348724"/>
            <a:chOff x="5484899" y="3744101"/>
            <a:chExt cx="2903451" cy="2348724"/>
          </a:xfrm>
        </p:grpSpPr>
        <p:sp>
          <p:nvSpPr>
            <p:cNvPr id="55" name="Rectangle 54"/>
            <p:cNvSpPr/>
            <p:nvPr/>
          </p:nvSpPr>
          <p:spPr>
            <a:xfrm>
              <a:off x="5484899" y="3744101"/>
              <a:ext cx="2903451" cy="234872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CA095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r>
                <a:rPr lang="en-GB" b="1" dirty="0">
                  <a:solidFill>
                    <a:schemeClr val="tx1"/>
                  </a:solidFill>
                </a:rPr>
                <a:t>Fallopian tube</a:t>
              </a:r>
            </a:p>
            <a:p>
              <a:pPr>
                <a:spcBef>
                  <a:spcPct val="0"/>
                </a:spcBef>
              </a:pPr>
              <a:r>
                <a:rPr lang="en-GB" altLang="en-US" dirty="0">
                  <a:solidFill>
                    <a:schemeClr val="tx1"/>
                  </a:solidFill>
                </a:rPr>
                <a:t>The egg travels down the tube toward the uterus ready for fertilisation.</a:t>
              </a:r>
            </a:p>
          </p:txBody>
        </p:sp>
        <p:sp>
          <p:nvSpPr>
            <p:cNvPr id="56" name="Oval 55"/>
            <p:cNvSpPr/>
            <p:nvPr/>
          </p:nvSpPr>
          <p:spPr>
            <a:xfrm>
              <a:off x="7994357" y="3810238"/>
              <a:ext cx="333560" cy="333560"/>
            </a:xfrm>
            <a:prstGeom prst="ellipse">
              <a:avLst/>
            </a:prstGeom>
            <a:solidFill>
              <a:srgbClr val="CA0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rtlCol="0" anchor="ctr"/>
            <a:lstStyle/>
            <a:p>
              <a:pPr algn="ctr"/>
              <a:endParaRPr lang="en-GB" b="1" dirty="0"/>
            </a:p>
          </p:txBody>
        </p:sp>
      </p:grpSp>
      <p:pic>
        <p:nvPicPr>
          <p:cNvPr id="57" name="Picture 5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047" y="3744101"/>
            <a:ext cx="3296110" cy="2629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498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Are Periods?</a:t>
            </a:r>
          </a:p>
        </p:txBody>
      </p:sp>
      <p:sp>
        <p:nvSpPr>
          <p:cNvPr id="2" name="Snip and Round Single Corner Rectangle 1"/>
          <p:cNvSpPr/>
          <p:nvPr/>
        </p:nvSpPr>
        <p:spPr>
          <a:xfrm rot="10800000" flipH="1">
            <a:off x="6832121" y="-1"/>
            <a:ext cx="2311879" cy="549275"/>
          </a:xfrm>
          <a:prstGeom prst="snipRoundRect">
            <a:avLst>
              <a:gd name="adj1" fmla="val 50000"/>
              <a:gd name="adj2" fmla="val 0"/>
            </a:avLst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392296" y="136136"/>
            <a:ext cx="166028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Menstruation</a:t>
            </a:r>
          </a:p>
        </p:txBody>
      </p:sp>
      <p:sp>
        <p:nvSpPr>
          <p:cNvPr id="4" name="Oval 3"/>
          <p:cNvSpPr/>
          <p:nvPr/>
        </p:nvSpPr>
        <p:spPr>
          <a:xfrm>
            <a:off x="300400" y="1538961"/>
            <a:ext cx="2571520" cy="2571520"/>
          </a:xfrm>
          <a:prstGeom prst="ellipse">
            <a:avLst/>
          </a:prstGeom>
          <a:solidFill>
            <a:srgbClr val="CA095B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Periods (menstruation) happen due to the hormones changing in your body.</a:t>
            </a:r>
          </a:p>
        </p:txBody>
      </p:sp>
      <p:sp>
        <p:nvSpPr>
          <p:cNvPr id="9" name="Oval 8"/>
          <p:cNvSpPr/>
          <p:nvPr/>
        </p:nvSpPr>
        <p:spPr>
          <a:xfrm>
            <a:off x="1485599" y="4059271"/>
            <a:ext cx="2571520" cy="2571520"/>
          </a:xfrm>
          <a:prstGeom prst="ellipse">
            <a:avLst/>
          </a:prstGeom>
          <a:solidFill>
            <a:srgbClr val="18A0DB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Even before birth, a girl has 1-2 million tiny eggs (ovum) in her ovaries. </a:t>
            </a:r>
          </a:p>
        </p:txBody>
      </p:sp>
      <p:sp>
        <p:nvSpPr>
          <p:cNvPr id="10" name="Oval 9"/>
          <p:cNvSpPr/>
          <p:nvPr/>
        </p:nvSpPr>
        <p:spPr>
          <a:xfrm>
            <a:off x="3165300" y="1487751"/>
            <a:ext cx="2571520" cy="2571520"/>
          </a:xfrm>
          <a:prstGeom prst="ellipse">
            <a:avLst/>
          </a:prstGeom>
          <a:solidFill>
            <a:srgbClr val="007AB6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When puberty is reached, an egg is released each month from her ovaries. </a:t>
            </a:r>
          </a:p>
        </p:txBody>
      </p:sp>
      <p:sp>
        <p:nvSpPr>
          <p:cNvPr id="11" name="Oval 10"/>
          <p:cNvSpPr/>
          <p:nvPr/>
        </p:nvSpPr>
        <p:spPr>
          <a:xfrm>
            <a:off x="4643879" y="3680273"/>
            <a:ext cx="2965461" cy="2965461"/>
          </a:xfrm>
          <a:prstGeom prst="ellipse">
            <a:avLst/>
          </a:prstGeom>
          <a:solidFill>
            <a:srgbClr val="CA095B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If the egg is not fertilised by a sperm, the lining of the uterus and the egg leaves your body through your vagina; this is called a ‘period’.</a:t>
            </a:r>
          </a:p>
        </p:txBody>
      </p:sp>
      <p:sp>
        <p:nvSpPr>
          <p:cNvPr id="12" name="Oval 11"/>
          <p:cNvSpPr/>
          <p:nvPr/>
        </p:nvSpPr>
        <p:spPr>
          <a:xfrm>
            <a:off x="6238738" y="1195195"/>
            <a:ext cx="2697344" cy="2697344"/>
          </a:xfrm>
          <a:prstGeom prst="ellipse">
            <a:avLst/>
          </a:prstGeom>
          <a:solidFill>
            <a:srgbClr val="18A0DB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The egg moves from the ovary and along the fallopian tube and down into the uterus (womb).</a:t>
            </a:r>
          </a:p>
        </p:txBody>
      </p:sp>
    </p:spTree>
    <p:extLst>
      <p:ext uri="{BB962C8B-B14F-4D97-AF65-F5344CB8AC3E}">
        <p14:creationId xmlns:p14="http://schemas.microsoft.com/office/powerpoint/2010/main" val="3994943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38961"/>
            <a:ext cx="5586746" cy="5319039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Do Periods Start</a:t>
            </a:r>
          </a:p>
        </p:txBody>
      </p:sp>
      <p:sp>
        <p:nvSpPr>
          <p:cNvPr id="2" name="Snip and Round Single Corner Rectangle 1"/>
          <p:cNvSpPr/>
          <p:nvPr/>
        </p:nvSpPr>
        <p:spPr>
          <a:xfrm rot="10800000" flipH="1">
            <a:off x="6832121" y="-1"/>
            <a:ext cx="2311879" cy="549275"/>
          </a:xfrm>
          <a:prstGeom prst="snipRoundRect">
            <a:avLst>
              <a:gd name="adj1" fmla="val 50000"/>
              <a:gd name="adj2" fmla="val 0"/>
            </a:avLst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392296" y="136136"/>
            <a:ext cx="166028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Menstruation</a:t>
            </a:r>
          </a:p>
        </p:txBody>
      </p:sp>
      <p:sp>
        <p:nvSpPr>
          <p:cNvPr id="9" name="Oval 8"/>
          <p:cNvSpPr/>
          <p:nvPr/>
        </p:nvSpPr>
        <p:spPr>
          <a:xfrm>
            <a:off x="2255119" y="1330821"/>
            <a:ext cx="2449951" cy="2449951"/>
          </a:xfrm>
          <a:prstGeom prst="ellipse">
            <a:avLst/>
          </a:prstGeom>
          <a:solidFill>
            <a:srgbClr val="CA095B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Periods are caused by hormone levels changing within your body.</a:t>
            </a:r>
          </a:p>
        </p:txBody>
      </p:sp>
      <p:sp>
        <p:nvSpPr>
          <p:cNvPr id="10" name="Oval 9"/>
          <p:cNvSpPr/>
          <p:nvPr/>
        </p:nvSpPr>
        <p:spPr>
          <a:xfrm>
            <a:off x="6698394" y="1226320"/>
            <a:ext cx="2082937" cy="2082937"/>
          </a:xfrm>
          <a:prstGeom prst="ellipse">
            <a:avLst/>
          </a:prstGeom>
          <a:solidFill>
            <a:srgbClr val="18A0DB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Periods are a normal part of the female reproductive cycle.</a:t>
            </a:r>
          </a:p>
        </p:txBody>
      </p:sp>
      <p:sp>
        <p:nvSpPr>
          <p:cNvPr id="11" name="Oval 10"/>
          <p:cNvSpPr/>
          <p:nvPr/>
        </p:nvSpPr>
        <p:spPr>
          <a:xfrm>
            <a:off x="4402830" y="1802806"/>
            <a:ext cx="2571520" cy="2571520"/>
          </a:xfrm>
          <a:prstGeom prst="ellipse">
            <a:avLst/>
          </a:prstGeom>
          <a:solidFill>
            <a:srgbClr val="007AB6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It is nature’s way of preparing your body for having a baby when you are older.</a:t>
            </a:r>
          </a:p>
        </p:txBody>
      </p:sp>
      <p:sp>
        <p:nvSpPr>
          <p:cNvPr id="12" name="Oval 11"/>
          <p:cNvSpPr/>
          <p:nvPr/>
        </p:nvSpPr>
        <p:spPr>
          <a:xfrm>
            <a:off x="3000568" y="4198480"/>
            <a:ext cx="2326446" cy="2326446"/>
          </a:xfrm>
          <a:prstGeom prst="ellipse">
            <a:avLst/>
          </a:prstGeom>
          <a:solidFill>
            <a:srgbClr val="18A0DB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They are nothing to feel embarrassed about.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586746" y="4837150"/>
            <a:ext cx="2638992" cy="1049106"/>
          </a:xfrm>
          <a:prstGeom prst="rect">
            <a:avLst/>
          </a:prstGeom>
          <a:solidFill>
            <a:schemeClr val="bg1"/>
          </a:solidFill>
          <a:ln w="38100">
            <a:solidFill>
              <a:srgbClr val="CA09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b="1" dirty="0">
                <a:solidFill>
                  <a:schemeClr val="tx1"/>
                </a:solidFill>
              </a:rPr>
              <a:t>Partner Talk </a:t>
            </a:r>
            <a:r>
              <a:rPr lang="en-GB" dirty="0">
                <a:solidFill>
                  <a:schemeClr val="tx1"/>
                </a:solidFill>
              </a:rPr>
              <a:t>– What questions do you have about periods?</a:t>
            </a:r>
          </a:p>
        </p:txBody>
      </p:sp>
    </p:spTree>
    <p:extLst>
      <p:ext uri="{BB962C8B-B14F-4D97-AF65-F5344CB8AC3E}">
        <p14:creationId xmlns:p14="http://schemas.microsoft.com/office/powerpoint/2010/main" val="2898656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The Menstrual Cycle</a:t>
            </a:r>
          </a:p>
        </p:txBody>
      </p:sp>
      <p:sp>
        <p:nvSpPr>
          <p:cNvPr id="2" name="Snip and Round Single Corner Rectangle 1"/>
          <p:cNvSpPr/>
          <p:nvPr/>
        </p:nvSpPr>
        <p:spPr>
          <a:xfrm rot="10800000" flipH="1">
            <a:off x="6832121" y="-1"/>
            <a:ext cx="2311879" cy="549275"/>
          </a:xfrm>
          <a:prstGeom prst="snipRoundRect">
            <a:avLst>
              <a:gd name="adj1" fmla="val 50000"/>
              <a:gd name="adj2" fmla="val 0"/>
            </a:avLst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392296" y="136136"/>
            <a:ext cx="166028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Menstruation</a:t>
            </a:r>
          </a:p>
        </p:txBody>
      </p:sp>
      <p:pic>
        <p:nvPicPr>
          <p:cNvPr id="8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59000" y="1265238"/>
            <a:ext cx="4826000" cy="5043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6"/>
          <p:cNvSpPr txBox="1">
            <a:spLocks noChangeArrowheads="1"/>
          </p:cNvSpPr>
          <p:nvPr/>
        </p:nvSpPr>
        <p:spPr bwMode="auto">
          <a:xfrm>
            <a:off x="3133725" y="4210050"/>
            <a:ext cx="287655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</a:rPr>
              <a:t>The menstrual cycle is usually around 28 days. However, it can vary from between 23-35 days.</a:t>
            </a:r>
          </a:p>
        </p:txBody>
      </p:sp>
    </p:spTree>
    <p:extLst>
      <p:ext uri="{BB962C8B-B14F-4D97-AF65-F5344CB8AC3E}">
        <p14:creationId xmlns:p14="http://schemas.microsoft.com/office/powerpoint/2010/main" val="20701675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The Menstrual Cycle </a:t>
            </a:r>
            <a:r>
              <a:rPr lang="en-GB" sz="3600" dirty="0">
                <a:solidFill>
                  <a:srgbClr val="25B7BC"/>
                </a:solidFill>
                <a:latin typeface="+mn-lt"/>
              </a:rPr>
              <a:t>Days 1-5</a:t>
            </a:r>
          </a:p>
        </p:txBody>
      </p:sp>
      <p:sp>
        <p:nvSpPr>
          <p:cNvPr id="2" name="Snip and Round Single Corner Rectangle 1"/>
          <p:cNvSpPr/>
          <p:nvPr/>
        </p:nvSpPr>
        <p:spPr>
          <a:xfrm rot="10800000" flipH="1">
            <a:off x="6832121" y="-1"/>
            <a:ext cx="2311879" cy="549275"/>
          </a:xfrm>
          <a:prstGeom prst="snipRoundRect">
            <a:avLst>
              <a:gd name="adj1" fmla="val 50000"/>
              <a:gd name="adj2" fmla="val 0"/>
            </a:avLst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392296" y="136136"/>
            <a:ext cx="166028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Menstruation</a:t>
            </a:r>
          </a:p>
        </p:txBody>
      </p:sp>
      <p:pic>
        <p:nvPicPr>
          <p:cNvPr id="8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116263" y="1628775"/>
            <a:ext cx="2901950" cy="3779838"/>
          </a:xfrm>
          <a:prstGeom prst="rect">
            <a:avLst/>
          </a:prstGeo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814745" y="2439722"/>
            <a:ext cx="20161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2000" b="1" dirty="0">
                <a:latin typeface="+mn-lt"/>
              </a:rPr>
              <a:t>Fallopian Tube</a:t>
            </a:r>
          </a:p>
        </p:txBody>
      </p:sp>
      <p:sp>
        <p:nvSpPr>
          <p:cNvPr id="10" name="TextBox 18"/>
          <p:cNvSpPr txBox="1">
            <a:spLocks noChangeArrowheads="1"/>
          </p:cNvSpPr>
          <p:nvPr/>
        </p:nvSpPr>
        <p:spPr bwMode="auto">
          <a:xfrm>
            <a:off x="1945724" y="3931556"/>
            <a:ext cx="1193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2000" b="1" dirty="0">
                <a:latin typeface="+mn-lt"/>
              </a:rPr>
              <a:t>Uterus</a:t>
            </a:r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6647415" y="2352148"/>
            <a:ext cx="83067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Ovary</a:t>
            </a: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2502203" y="5378742"/>
            <a:ext cx="93166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Vagina</a:t>
            </a:r>
          </a:p>
        </p:txBody>
      </p:sp>
      <p:sp>
        <p:nvSpPr>
          <p:cNvPr id="15" name="Oval 14"/>
          <p:cNvSpPr/>
          <p:nvPr/>
        </p:nvSpPr>
        <p:spPr>
          <a:xfrm>
            <a:off x="6132105" y="3822427"/>
            <a:ext cx="2691974" cy="2691974"/>
          </a:xfrm>
          <a:prstGeom prst="ellipse">
            <a:avLst/>
          </a:prstGeom>
          <a:solidFill>
            <a:srgbClr val="18A0DB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bg1"/>
                </a:solidFill>
              </a:rPr>
              <a:t>The lining is lost from the uterus.</a:t>
            </a:r>
          </a:p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bg1"/>
                </a:solidFill>
              </a:rPr>
              <a:t>This is called a period.</a:t>
            </a: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2502196" y="1888317"/>
            <a:ext cx="837904" cy="463831"/>
          </a:xfrm>
          <a:prstGeom prst="line">
            <a:avLst/>
          </a:prstGeom>
          <a:ln w="34925" cap="rnd">
            <a:solidFill>
              <a:srgbClr val="85BD33"/>
            </a:solidFill>
            <a:headEnd type="oval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>
            <a:off x="3116263" y="3772427"/>
            <a:ext cx="874447" cy="375675"/>
          </a:xfrm>
          <a:prstGeom prst="line">
            <a:avLst/>
          </a:prstGeom>
          <a:ln w="34925" cap="rnd">
            <a:solidFill>
              <a:srgbClr val="85BD33"/>
            </a:solidFill>
            <a:headEnd type="oval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3350713" y="4797218"/>
            <a:ext cx="1029986" cy="488097"/>
          </a:xfrm>
          <a:prstGeom prst="line">
            <a:avLst/>
          </a:prstGeom>
          <a:ln w="34925" cap="rnd">
            <a:solidFill>
              <a:srgbClr val="85BD33"/>
            </a:solidFill>
            <a:headEnd type="oval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5475284" y="2574148"/>
            <a:ext cx="925516" cy="265624"/>
          </a:xfrm>
          <a:prstGeom prst="line">
            <a:avLst/>
          </a:prstGeom>
          <a:ln w="34925" cap="rnd">
            <a:solidFill>
              <a:srgbClr val="85BD33"/>
            </a:solidFill>
            <a:headEnd type="oval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97754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The Menstrual Cycle </a:t>
            </a:r>
            <a:r>
              <a:rPr lang="en-GB" sz="3600" dirty="0">
                <a:solidFill>
                  <a:srgbClr val="F777B1"/>
                </a:solidFill>
                <a:latin typeface="+mn-lt"/>
              </a:rPr>
              <a:t>Days 6-13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16263" y="1611314"/>
            <a:ext cx="2913062" cy="3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nip and Round Single Corner Rectangle 1"/>
          <p:cNvSpPr/>
          <p:nvPr/>
        </p:nvSpPr>
        <p:spPr>
          <a:xfrm rot="10800000" flipH="1">
            <a:off x="6832121" y="-1"/>
            <a:ext cx="2311879" cy="549275"/>
          </a:xfrm>
          <a:prstGeom prst="snipRoundRect">
            <a:avLst>
              <a:gd name="adj1" fmla="val 50000"/>
              <a:gd name="adj2" fmla="val 0"/>
            </a:avLst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392296" y="136136"/>
            <a:ext cx="166028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Menstruation</a:t>
            </a:r>
          </a:p>
        </p:txBody>
      </p:sp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814745" y="2439722"/>
            <a:ext cx="20161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2000" b="1" dirty="0">
                <a:latin typeface="+mn-lt"/>
              </a:rPr>
              <a:t>Fallopian Tube</a:t>
            </a:r>
          </a:p>
        </p:txBody>
      </p:sp>
      <p:sp>
        <p:nvSpPr>
          <p:cNvPr id="10" name="TextBox 18"/>
          <p:cNvSpPr txBox="1">
            <a:spLocks noChangeArrowheads="1"/>
          </p:cNvSpPr>
          <p:nvPr/>
        </p:nvSpPr>
        <p:spPr bwMode="auto">
          <a:xfrm>
            <a:off x="1945724" y="3931556"/>
            <a:ext cx="1193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2000" b="1" dirty="0">
                <a:latin typeface="+mn-lt"/>
              </a:rPr>
              <a:t>Uterus</a:t>
            </a:r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6647415" y="2352148"/>
            <a:ext cx="83067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Ovary</a:t>
            </a: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2502203" y="5378742"/>
            <a:ext cx="93166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Vagina</a:t>
            </a:r>
          </a:p>
        </p:txBody>
      </p:sp>
      <p:sp>
        <p:nvSpPr>
          <p:cNvPr id="15" name="Oval 14"/>
          <p:cNvSpPr/>
          <p:nvPr/>
        </p:nvSpPr>
        <p:spPr>
          <a:xfrm>
            <a:off x="6132105" y="3822427"/>
            <a:ext cx="2691974" cy="2691974"/>
          </a:xfrm>
          <a:prstGeom prst="ellipse">
            <a:avLst/>
          </a:prstGeom>
          <a:solidFill>
            <a:srgbClr val="18A0DB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bg1"/>
                </a:solidFill>
              </a:rPr>
              <a:t>The lining of the uterus thickens to be ready to receive an egg.</a:t>
            </a:r>
          </a:p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bg1"/>
                </a:solidFill>
              </a:rPr>
              <a:t>The egg will start to ripen </a:t>
            </a:r>
            <a:br>
              <a:rPr lang="en-GB" altLang="en-US" dirty="0">
                <a:solidFill>
                  <a:schemeClr val="bg1"/>
                </a:solidFill>
              </a:rPr>
            </a:br>
            <a:r>
              <a:rPr lang="en-GB" altLang="en-US" dirty="0">
                <a:solidFill>
                  <a:schemeClr val="bg1"/>
                </a:solidFill>
              </a:rPr>
              <a:t>on day 12.</a:t>
            </a: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2502196" y="1888317"/>
            <a:ext cx="837904" cy="463831"/>
          </a:xfrm>
          <a:prstGeom prst="line">
            <a:avLst/>
          </a:prstGeom>
          <a:ln w="34925" cap="rnd">
            <a:solidFill>
              <a:srgbClr val="85BD33"/>
            </a:solidFill>
            <a:headEnd type="oval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>
            <a:off x="3116263" y="3772427"/>
            <a:ext cx="874447" cy="375675"/>
          </a:xfrm>
          <a:prstGeom prst="line">
            <a:avLst/>
          </a:prstGeom>
          <a:ln w="34925" cap="rnd">
            <a:solidFill>
              <a:srgbClr val="85BD33"/>
            </a:solidFill>
            <a:headEnd type="oval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3350713" y="4797218"/>
            <a:ext cx="1029986" cy="488097"/>
          </a:xfrm>
          <a:prstGeom prst="line">
            <a:avLst/>
          </a:prstGeom>
          <a:ln w="34925" cap="rnd">
            <a:solidFill>
              <a:srgbClr val="85BD33"/>
            </a:solidFill>
            <a:headEnd type="oval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5475284" y="2574148"/>
            <a:ext cx="925516" cy="265624"/>
          </a:xfrm>
          <a:prstGeom prst="line">
            <a:avLst/>
          </a:prstGeom>
          <a:ln w="34925" cap="rnd">
            <a:solidFill>
              <a:srgbClr val="85BD33"/>
            </a:solidFill>
            <a:headEnd type="oval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12253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The Menstrual Cycle </a:t>
            </a:r>
            <a:r>
              <a:rPr lang="en-GB" sz="3600" dirty="0">
                <a:solidFill>
                  <a:srgbClr val="F08215"/>
                </a:solidFill>
                <a:latin typeface="+mn-lt"/>
              </a:rPr>
              <a:t>Day 14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16263" y="1611314"/>
            <a:ext cx="2913062" cy="3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nip and Round Single Corner Rectangle 1"/>
          <p:cNvSpPr/>
          <p:nvPr/>
        </p:nvSpPr>
        <p:spPr>
          <a:xfrm rot="10800000" flipH="1">
            <a:off x="6832121" y="-1"/>
            <a:ext cx="2311879" cy="549275"/>
          </a:xfrm>
          <a:prstGeom prst="snipRoundRect">
            <a:avLst>
              <a:gd name="adj1" fmla="val 50000"/>
              <a:gd name="adj2" fmla="val 0"/>
            </a:avLst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392296" y="136136"/>
            <a:ext cx="166028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Menstruation</a:t>
            </a:r>
          </a:p>
        </p:txBody>
      </p:sp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814745" y="2439722"/>
            <a:ext cx="20161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2000" b="1" dirty="0">
                <a:latin typeface="+mn-lt"/>
              </a:rPr>
              <a:t>Fallopian Tube</a:t>
            </a:r>
          </a:p>
        </p:txBody>
      </p:sp>
      <p:sp>
        <p:nvSpPr>
          <p:cNvPr id="10" name="TextBox 18"/>
          <p:cNvSpPr txBox="1">
            <a:spLocks noChangeArrowheads="1"/>
          </p:cNvSpPr>
          <p:nvPr/>
        </p:nvSpPr>
        <p:spPr bwMode="auto">
          <a:xfrm>
            <a:off x="1945724" y="3931556"/>
            <a:ext cx="1193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2000" b="1" dirty="0">
                <a:latin typeface="+mn-lt"/>
              </a:rPr>
              <a:t>Uterus</a:t>
            </a:r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6647415" y="2352148"/>
            <a:ext cx="83067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Ovary</a:t>
            </a: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2502203" y="5378742"/>
            <a:ext cx="93166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Vagina</a:t>
            </a:r>
          </a:p>
        </p:txBody>
      </p:sp>
      <p:sp>
        <p:nvSpPr>
          <p:cNvPr id="15" name="Oval 14"/>
          <p:cNvSpPr/>
          <p:nvPr/>
        </p:nvSpPr>
        <p:spPr>
          <a:xfrm>
            <a:off x="6253445" y="2871434"/>
            <a:ext cx="2691974" cy="2691974"/>
          </a:xfrm>
          <a:prstGeom prst="ellipse">
            <a:avLst/>
          </a:prstGeom>
          <a:solidFill>
            <a:srgbClr val="18A0DB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bg1"/>
                </a:solidFill>
              </a:rPr>
              <a:t>When ripe, the egg is released from an ovary.</a:t>
            </a: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2502196" y="1888317"/>
            <a:ext cx="837904" cy="463831"/>
          </a:xfrm>
          <a:prstGeom prst="line">
            <a:avLst/>
          </a:prstGeom>
          <a:ln w="34925" cap="rnd">
            <a:solidFill>
              <a:srgbClr val="85BD33"/>
            </a:solidFill>
            <a:headEnd type="oval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>
            <a:off x="3116263" y="3772427"/>
            <a:ext cx="874447" cy="375675"/>
          </a:xfrm>
          <a:prstGeom prst="line">
            <a:avLst/>
          </a:prstGeom>
          <a:ln w="34925" cap="rnd">
            <a:solidFill>
              <a:srgbClr val="85BD33"/>
            </a:solidFill>
            <a:headEnd type="oval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3350713" y="4797218"/>
            <a:ext cx="1029986" cy="488097"/>
          </a:xfrm>
          <a:prstGeom prst="line">
            <a:avLst/>
          </a:prstGeom>
          <a:ln w="34925" cap="rnd">
            <a:solidFill>
              <a:srgbClr val="85BD33"/>
            </a:solidFill>
            <a:headEnd type="oval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5475284" y="2574148"/>
            <a:ext cx="925516" cy="265624"/>
          </a:xfrm>
          <a:prstGeom prst="line">
            <a:avLst/>
          </a:prstGeom>
          <a:ln w="34925" cap="rnd">
            <a:solidFill>
              <a:srgbClr val="85BD33"/>
            </a:solidFill>
            <a:headEnd type="oval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5301008" y="4774386"/>
            <a:ext cx="1877951" cy="1877951"/>
          </a:xfrm>
          <a:prstGeom prst="ellipse">
            <a:avLst/>
          </a:prstGeom>
          <a:solidFill>
            <a:srgbClr val="CA095B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bg1"/>
                </a:solidFill>
              </a:rPr>
              <a:t>This is called ovulation.</a:t>
            </a:r>
          </a:p>
        </p:txBody>
      </p:sp>
    </p:spTree>
    <p:extLst>
      <p:ext uri="{BB962C8B-B14F-4D97-AF65-F5344CB8AC3E}">
        <p14:creationId xmlns:p14="http://schemas.microsoft.com/office/powerpoint/2010/main" val="18290218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The Menstrual Cycle </a:t>
            </a:r>
            <a:r>
              <a:rPr lang="en-GB" sz="3600" dirty="0">
                <a:solidFill>
                  <a:srgbClr val="F777B1"/>
                </a:solidFill>
                <a:latin typeface="+mn-lt"/>
              </a:rPr>
              <a:t>Days 15-28 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16263" y="1611314"/>
            <a:ext cx="2913062" cy="3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nip and Round Single Corner Rectangle 1"/>
          <p:cNvSpPr/>
          <p:nvPr/>
        </p:nvSpPr>
        <p:spPr>
          <a:xfrm rot="10800000" flipH="1">
            <a:off x="6832121" y="-1"/>
            <a:ext cx="2311879" cy="549275"/>
          </a:xfrm>
          <a:prstGeom prst="snipRoundRect">
            <a:avLst>
              <a:gd name="adj1" fmla="val 50000"/>
              <a:gd name="adj2" fmla="val 0"/>
            </a:avLst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392296" y="136136"/>
            <a:ext cx="166028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Menstruation</a:t>
            </a:r>
          </a:p>
        </p:txBody>
      </p:sp>
      <p:sp>
        <p:nvSpPr>
          <p:cNvPr id="15" name="Oval 14"/>
          <p:cNvSpPr/>
          <p:nvPr/>
        </p:nvSpPr>
        <p:spPr>
          <a:xfrm>
            <a:off x="5847266" y="3246966"/>
            <a:ext cx="2375173" cy="2375173"/>
          </a:xfrm>
          <a:prstGeom prst="ellipse">
            <a:avLst/>
          </a:prstGeom>
          <a:solidFill>
            <a:srgbClr val="CA095B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bg1"/>
                </a:solidFill>
              </a:rPr>
              <a:t>The cycle will start again.</a:t>
            </a:r>
          </a:p>
        </p:txBody>
      </p:sp>
      <p:sp>
        <p:nvSpPr>
          <p:cNvPr id="18" name="Oval 17"/>
          <p:cNvSpPr/>
          <p:nvPr/>
        </p:nvSpPr>
        <p:spPr>
          <a:xfrm>
            <a:off x="755650" y="3088565"/>
            <a:ext cx="2691974" cy="2691974"/>
          </a:xfrm>
          <a:prstGeom prst="ellipse">
            <a:avLst/>
          </a:prstGeom>
          <a:solidFill>
            <a:srgbClr val="18A0DB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bg1"/>
                </a:solidFill>
              </a:rPr>
              <a:t>The lining of the uterus will stop developing if the egg is not fertilised.</a:t>
            </a:r>
          </a:p>
        </p:txBody>
      </p:sp>
    </p:spTree>
    <p:extLst>
      <p:ext uri="{BB962C8B-B14F-4D97-AF65-F5344CB8AC3E}">
        <p14:creationId xmlns:p14="http://schemas.microsoft.com/office/powerpoint/2010/main" val="35618886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When Will My First Period Start?</a:t>
            </a:r>
            <a:endParaRPr lang="en-GB" sz="3600" dirty="0">
              <a:solidFill>
                <a:srgbClr val="F777B1"/>
              </a:solidFill>
              <a:latin typeface="+mn-lt"/>
            </a:endParaRPr>
          </a:p>
        </p:txBody>
      </p:sp>
      <p:sp>
        <p:nvSpPr>
          <p:cNvPr id="2" name="Snip and Round Single Corner Rectangle 1"/>
          <p:cNvSpPr/>
          <p:nvPr/>
        </p:nvSpPr>
        <p:spPr>
          <a:xfrm rot="10800000" flipH="1">
            <a:off x="6832121" y="-1"/>
            <a:ext cx="2311879" cy="549275"/>
          </a:xfrm>
          <a:prstGeom prst="snipRoundRect">
            <a:avLst>
              <a:gd name="adj1" fmla="val 50000"/>
              <a:gd name="adj2" fmla="val 0"/>
            </a:avLst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392296" y="136136"/>
            <a:ext cx="166028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Menstruation</a:t>
            </a:r>
          </a:p>
        </p:txBody>
      </p:sp>
      <p:sp>
        <p:nvSpPr>
          <p:cNvPr id="15" name="Oval 14"/>
          <p:cNvSpPr/>
          <p:nvPr/>
        </p:nvSpPr>
        <p:spPr>
          <a:xfrm>
            <a:off x="4863962" y="4304826"/>
            <a:ext cx="2375173" cy="2375173"/>
          </a:xfrm>
          <a:prstGeom prst="ellipse">
            <a:avLst/>
          </a:prstGeom>
          <a:solidFill>
            <a:srgbClr val="CA095B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b="1" dirty="0"/>
              <a:t>Remember</a:t>
            </a:r>
            <a:r>
              <a:rPr lang="en-GB" dirty="0"/>
              <a:t> – Every girl is different!</a:t>
            </a:r>
          </a:p>
        </p:txBody>
      </p:sp>
      <p:sp>
        <p:nvSpPr>
          <p:cNvPr id="8" name="Rectangle 7"/>
          <p:cNvSpPr/>
          <p:nvPr/>
        </p:nvSpPr>
        <p:spPr>
          <a:xfrm>
            <a:off x="3714749" y="1612453"/>
            <a:ext cx="467360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Usually between 10 to 16 years old;</a:t>
            </a:r>
          </a:p>
        </p:txBody>
      </p:sp>
      <p:sp>
        <p:nvSpPr>
          <p:cNvPr id="9" name="Rectangle 8"/>
          <p:cNvSpPr/>
          <p:nvPr/>
        </p:nvSpPr>
        <p:spPr>
          <a:xfrm>
            <a:off x="2609850" y="2141750"/>
            <a:ext cx="5778500" cy="495108"/>
          </a:xfrm>
          <a:prstGeom prst="rect">
            <a:avLst/>
          </a:prstGeom>
          <a:solidFill>
            <a:srgbClr val="AFDEF9"/>
          </a:solidFill>
        </p:spPr>
        <p:txBody>
          <a:bodyPr wrap="square" lIns="1296000" tIns="108000" rIns="108000" bIns="108000">
            <a:spAutoFit/>
          </a:bodyPr>
          <a:lstStyle/>
          <a:p>
            <a:r>
              <a:rPr lang="en-GB" dirty="0"/>
              <a:t>about 2 years after your breasts develop;</a:t>
            </a:r>
          </a:p>
        </p:txBody>
      </p:sp>
      <p:sp>
        <p:nvSpPr>
          <p:cNvPr id="10" name="Rectangle 9"/>
          <p:cNvSpPr/>
          <p:nvPr/>
        </p:nvSpPr>
        <p:spPr>
          <a:xfrm>
            <a:off x="4172855" y="2857290"/>
            <a:ext cx="4082623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after you grow pubic hair;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276600" y="3354719"/>
            <a:ext cx="5111750" cy="772107"/>
          </a:xfrm>
          <a:prstGeom prst="rect">
            <a:avLst/>
          </a:prstGeom>
          <a:solidFill>
            <a:srgbClr val="AFDEF9"/>
          </a:solidFill>
        </p:spPr>
        <p:txBody>
          <a:bodyPr wrap="square" lIns="1296000" tIns="108000" rIns="108000" bIns="108000">
            <a:spAutoFit/>
          </a:bodyPr>
          <a:lstStyle/>
          <a:p>
            <a:r>
              <a:rPr lang="en-GB" dirty="0"/>
              <a:t>after you start to notice </a:t>
            </a:r>
          </a:p>
          <a:p>
            <a:r>
              <a:rPr lang="en-GB" dirty="0"/>
              <a:t>vaginal discharge.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5404" y="1473201"/>
            <a:ext cx="3727452" cy="5384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967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8" grpId="0"/>
      <p:bldP spid="9" grpId="0" animBg="1"/>
      <p:bldP spid="10" grpId="0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Symptoms Will You Have?</a:t>
            </a:r>
          </a:p>
        </p:txBody>
      </p:sp>
      <p:sp>
        <p:nvSpPr>
          <p:cNvPr id="2" name="Snip and Round Single Corner Rectangle 1"/>
          <p:cNvSpPr/>
          <p:nvPr/>
        </p:nvSpPr>
        <p:spPr>
          <a:xfrm rot="10800000" flipH="1">
            <a:off x="6832121" y="-1"/>
            <a:ext cx="2311879" cy="549275"/>
          </a:xfrm>
          <a:prstGeom prst="snipRoundRect">
            <a:avLst>
              <a:gd name="adj1" fmla="val 50000"/>
              <a:gd name="adj2" fmla="val 0"/>
            </a:avLst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392296" y="136136"/>
            <a:ext cx="166028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Menstruation</a:t>
            </a:r>
          </a:p>
        </p:txBody>
      </p:sp>
      <p:sp>
        <p:nvSpPr>
          <p:cNvPr id="8" name="Oval 7"/>
          <p:cNvSpPr/>
          <p:nvPr/>
        </p:nvSpPr>
        <p:spPr>
          <a:xfrm>
            <a:off x="7482576" y="1227226"/>
            <a:ext cx="1540310" cy="1540310"/>
          </a:xfrm>
          <a:prstGeom prst="ellipse">
            <a:avLst/>
          </a:prstGeom>
          <a:solidFill>
            <a:srgbClr val="007AB6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tender breasts</a:t>
            </a:r>
          </a:p>
        </p:txBody>
      </p:sp>
      <p:sp>
        <p:nvSpPr>
          <p:cNvPr id="9" name="Oval 8"/>
          <p:cNvSpPr/>
          <p:nvPr/>
        </p:nvSpPr>
        <p:spPr>
          <a:xfrm>
            <a:off x="701586" y="4503625"/>
            <a:ext cx="1917556" cy="1917556"/>
          </a:xfrm>
          <a:prstGeom prst="ellipse">
            <a:avLst/>
          </a:prstGeom>
          <a:solidFill>
            <a:srgbClr val="CA095B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headaches</a:t>
            </a:r>
          </a:p>
        </p:txBody>
      </p:sp>
      <p:sp>
        <p:nvSpPr>
          <p:cNvPr id="10" name="Oval 9"/>
          <p:cNvSpPr/>
          <p:nvPr/>
        </p:nvSpPr>
        <p:spPr>
          <a:xfrm>
            <a:off x="238797" y="2081600"/>
            <a:ext cx="2309492" cy="2309492"/>
          </a:xfrm>
          <a:prstGeom prst="ellipse">
            <a:avLst/>
          </a:prstGeom>
          <a:solidFill>
            <a:srgbClr val="007AB6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difficulty concentrating</a:t>
            </a:r>
          </a:p>
        </p:txBody>
      </p:sp>
      <p:sp>
        <p:nvSpPr>
          <p:cNvPr id="14" name="Rectangle 13"/>
          <p:cNvSpPr/>
          <p:nvPr/>
        </p:nvSpPr>
        <p:spPr>
          <a:xfrm>
            <a:off x="802811" y="1351050"/>
            <a:ext cx="522487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Many girls will experience PMS (Pre-Menstrual Syndrome). The symptoms can include:</a:t>
            </a:r>
          </a:p>
        </p:txBody>
      </p:sp>
      <p:sp>
        <p:nvSpPr>
          <p:cNvPr id="15" name="Oval 14"/>
          <p:cNvSpPr/>
          <p:nvPr/>
        </p:nvSpPr>
        <p:spPr>
          <a:xfrm>
            <a:off x="2418389" y="3253378"/>
            <a:ext cx="1828365" cy="1828365"/>
          </a:xfrm>
          <a:prstGeom prst="ellipse">
            <a:avLst/>
          </a:prstGeom>
          <a:solidFill>
            <a:srgbClr val="18A0DB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mood swings</a:t>
            </a:r>
          </a:p>
        </p:txBody>
      </p:sp>
      <p:sp>
        <p:nvSpPr>
          <p:cNvPr id="22" name="Oval 21"/>
          <p:cNvSpPr/>
          <p:nvPr/>
        </p:nvSpPr>
        <p:spPr>
          <a:xfrm>
            <a:off x="2836419" y="5148485"/>
            <a:ext cx="1438823" cy="1438823"/>
          </a:xfrm>
          <a:prstGeom prst="ellipse">
            <a:avLst/>
          </a:prstGeom>
          <a:solidFill>
            <a:srgbClr val="007AB6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spots</a:t>
            </a:r>
          </a:p>
        </p:txBody>
      </p:sp>
      <p:sp>
        <p:nvSpPr>
          <p:cNvPr id="23" name="Oval 22"/>
          <p:cNvSpPr/>
          <p:nvPr/>
        </p:nvSpPr>
        <p:spPr>
          <a:xfrm>
            <a:off x="3748819" y="2046355"/>
            <a:ext cx="1646361" cy="1646361"/>
          </a:xfrm>
          <a:prstGeom prst="ellipse">
            <a:avLst/>
          </a:prstGeom>
          <a:solidFill>
            <a:srgbClr val="CA095B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stomach cramps</a:t>
            </a:r>
          </a:p>
        </p:txBody>
      </p:sp>
      <p:sp>
        <p:nvSpPr>
          <p:cNvPr id="24" name="Oval 23"/>
          <p:cNvSpPr/>
          <p:nvPr/>
        </p:nvSpPr>
        <p:spPr>
          <a:xfrm>
            <a:off x="4600233" y="3527550"/>
            <a:ext cx="1952150" cy="1952150"/>
          </a:xfrm>
          <a:prstGeom prst="ellipse">
            <a:avLst/>
          </a:prstGeom>
          <a:solidFill>
            <a:srgbClr val="007AB6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food cravings</a:t>
            </a:r>
          </a:p>
        </p:txBody>
      </p:sp>
      <p:sp>
        <p:nvSpPr>
          <p:cNvPr id="25" name="Oval 24"/>
          <p:cNvSpPr/>
          <p:nvPr/>
        </p:nvSpPr>
        <p:spPr>
          <a:xfrm>
            <a:off x="5592755" y="1375740"/>
            <a:ext cx="1759724" cy="1759724"/>
          </a:xfrm>
          <a:prstGeom prst="ellipse">
            <a:avLst/>
          </a:prstGeom>
          <a:solidFill>
            <a:srgbClr val="18A0DB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feeling bloated</a:t>
            </a:r>
          </a:p>
        </p:txBody>
      </p:sp>
      <p:sp>
        <p:nvSpPr>
          <p:cNvPr id="26" name="Oval 25"/>
          <p:cNvSpPr/>
          <p:nvPr/>
        </p:nvSpPr>
        <p:spPr>
          <a:xfrm>
            <a:off x="6724734" y="2904460"/>
            <a:ext cx="1686649" cy="1686649"/>
          </a:xfrm>
          <a:prstGeom prst="ellipse">
            <a:avLst/>
          </a:prstGeom>
          <a:solidFill>
            <a:srgbClr val="CA095B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tiredness</a:t>
            </a:r>
          </a:p>
        </p:txBody>
      </p:sp>
      <p:sp>
        <p:nvSpPr>
          <p:cNvPr id="27" name="Rectangle 26"/>
          <p:cNvSpPr/>
          <p:nvPr/>
        </p:nvSpPr>
        <p:spPr>
          <a:xfrm>
            <a:off x="4717157" y="5173911"/>
            <a:ext cx="4523476" cy="1049106"/>
          </a:xfrm>
          <a:prstGeom prst="rect">
            <a:avLst/>
          </a:prstGeom>
          <a:solidFill>
            <a:schemeClr val="bg1"/>
          </a:solidFill>
          <a:ln w="38100">
            <a:solidFill>
              <a:srgbClr val="CA09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720000" bIns="108000" rtlCol="0" anchor="ctr">
            <a:spAutoFit/>
          </a:bodyPr>
          <a:lstStyle/>
          <a:p>
            <a:r>
              <a:rPr lang="en-GB" b="1" dirty="0">
                <a:solidFill>
                  <a:schemeClr val="tx1"/>
                </a:solidFill>
              </a:rPr>
              <a:t>Partner Talk </a:t>
            </a:r>
            <a:r>
              <a:rPr lang="en-GB" dirty="0">
                <a:solidFill>
                  <a:schemeClr val="tx1"/>
                </a:solidFill>
              </a:rPr>
              <a:t>– What could you do to help ease some of these symptoms if they occur?</a:t>
            </a:r>
          </a:p>
        </p:txBody>
      </p:sp>
    </p:spTree>
    <p:extLst>
      <p:ext uri="{BB962C8B-B14F-4D97-AF65-F5344CB8AC3E}">
        <p14:creationId xmlns:p14="http://schemas.microsoft.com/office/powerpoint/2010/main" val="4101740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5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3959"/>
          <a:stretch/>
        </p:blipFill>
        <p:spPr>
          <a:xfrm>
            <a:off x="4583389" y="-1122416"/>
            <a:ext cx="3515683" cy="6133712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PMS - Things You Can Try!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0273" y="2225268"/>
            <a:ext cx="2712026" cy="269364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118" b="-1004"/>
          <a:stretch/>
        </p:blipFill>
        <p:spPr>
          <a:xfrm>
            <a:off x="2466514" y="3043844"/>
            <a:ext cx="5431468" cy="3557793"/>
          </a:xfrm>
          <a:prstGeom prst="rect">
            <a:avLst/>
          </a:prstGeom>
        </p:spPr>
      </p:pic>
      <p:sp>
        <p:nvSpPr>
          <p:cNvPr id="2" name="Snip and Round Single Corner Rectangle 1"/>
          <p:cNvSpPr/>
          <p:nvPr/>
        </p:nvSpPr>
        <p:spPr>
          <a:xfrm rot="10800000" flipH="1">
            <a:off x="6832121" y="-1"/>
            <a:ext cx="2311879" cy="549275"/>
          </a:xfrm>
          <a:prstGeom prst="snipRoundRect">
            <a:avLst>
              <a:gd name="adj1" fmla="val 50000"/>
              <a:gd name="adj2" fmla="val 0"/>
            </a:avLst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392296" y="136136"/>
            <a:ext cx="166028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Menstruation</a:t>
            </a:r>
          </a:p>
        </p:txBody>
      </p:sp>
      <p:sp>
        <p:nvSpPr>
          <p:cNvPr id="8" name="Oval 7"/>
          <p:cNvSpPr/>
          <p:nvPr/>
        </p:nvSpPr>
        <p:spPr>
          <a:xfrm>
            <a:off x="230943" y="1743727"/>
            <a:ext cx="1828365" cy="1828365"/>
          </a:xfrm>
          <a:prstGeom prst="ellipse">
            <a:avLst/>
          </a:prstGeom>
          <a:solidFill>
            <a:srgbClr val="CA095B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Eat a well balanced diet.</a:t>
            </a:r>
          </a:p>
        </p:txBody>
      </p:sp>
      <p:sp>
        <p:nvSpPr>
          <p:cNvPr id="9" name="Oval 8"/>
          <p:cNvSpPr/>
          <p:nvPr/>
        </p:nvSpPr>
        <p:spPr>
          <a:xfrm>
            <a:off x="600869" y="3189876"/>
            <a:ext cx="2087746" cy="2087746"/>
          </a:xfrm>
          <a:prstGeom prst="ellipse">
            <a:avLst/>
          </a:prstGeom>
          <a:solidFill>
            <a:srgbClr val="18A0DB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Take part in some gentle exercise.</a:t>
            </a:r>
          </a:p>
        </p:txBody>
      </p:sp>
      <p:sp>
        <p:nvSpPr>
          <p:cNvPr id="10" name="Oval 9"/>
          <p:cNvSpPr/>
          <p:nvPr/>
        </p:nvSpPr>
        <p:spPr>
          <a:xfrm>
            <a:off x="1928679" y="4440697"/>
            <a:ext cx="2309492" cy="2309492"/>
          </a:xfrm>
          <a:prstGeom prst="ellipse">
            <a:avLst/>
          </a:prstGeom>
          <a:solidFill>
            <a:srgbClr val="007AB6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Use a hot water bottle or use a heat pad.</a:t>
            </a:r>
          </a:p>
        </p:txBody>
      </p:sp>
      <p:sp>
        <p:nvSpPr>
          <p:cNvPr id="16" name="Oval 15"/>
          <p:cNvSpPr/>
          <p:nvPr/>
        </p:nvSpPr>
        <p:spPr>
          <a:xfrm>
            <a:off x="5334173" y="4753574"/>
            <a:ext cx="1828365" cy="1828365"/>
          </a:xfrm>
          <a:prstGeom prst="ellipse">
            <a:avLst/>
          </a:prstGeom>
          <a:solidFill>
            <a:srgbClr val="CA095B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Have a warm bath.</a:t>
            </a:r>
          </a:p>
        </p:txBody>
      </p:sp>
      <p:sp>
        <p:nvSpPr>
          <p:cNvPr id="17" name="Oval 16"/>
          <p:cNvSpPr/>
          <p:nvPr/>
        </p:nvSpPr>
        <p:spPr>
          <a:xfrm>
            <a:off x="6533790" y="3396824"/>
            <a:ext cx="2087746" cy="2087746"/>
          </a:xfrm>
          <a:prstGeom prst="ellipse">
            <a:avLst/>
          </a:prstGeom>
          <a:solidFill>
            <a:srgbClr val="18A0DB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Massage your stomach.</a:t>
            </a:r>
          </a:p>
        </p:txBody>
      </p:sp>
      <p:sp>
        <p:nvSpPr>
          <p:cNvPr id="18" name="Oval 17"/>
          <p:cNvSpPr/>
          <p:nvPr/>
        </p:nvSpPr>
        <p:spPr>
          <a:xfrm>
            <a:off x="6642264" y="1449448"/>
            <a:ext cx="2324110" cy="2324110"/>
          </a:xfrm>
          <a:prstGeom prst="ellipse">
            <a:avLst/>
          </a:prstGeom>
          <a:solidFill>
            <a:srgbClr val="007AB6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Have a nice warm drink.</a:t>
            </a:r>
          </a:p>
        </p:txBody>
      </p:sp>
    </p:spTree>
    <p:extLst>
      <p:ext uri="{BB962C8B-B14F-4D97-AF65-F5344CB8AC3E}">
        <p14:creationId xmlns:p14="http://schemas.microsoft.com/office/powerpoint/2010/main" val="748854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6" grpId="0" animBg="1"/>
      <p:bldP spid="17" grpId="0" animBg="1"/>
      <p:bldP spid="1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During Your Period: What Happens?</a:t>
            </a:r>
          </a:p>
        </p:txBody>
      </p:sp>
      <p:sp>
        <p:nvSpPr>
          <p:cNvPr id="2" name="Snip and Round Single Corner Rectangle 1"/>
          <p:cNvSpPr/>
          <p:nvPr/>
        </p:nvSpPr>
        <p:spPr>
          <a:xfrm rot="10800000" flipH="1">
            <a:off x="6832121" y="-1"/>
            <a:ext cx="2311879" cy="549275"/>
          </a:xfrm>
          <a:prstGeom prst="snipRoundRect">
            <a:avLst>
              <a:gd name="adj1" fmla="val 50000"/>
              <a:gd name="adj2" fmla="val 0"/>
            </a:avLst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392296" y="136136"/>
            <a:ext cx="166028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Menstruation</a:t>
            </a:r>
          </a:p>
        </p:txBody>
      </p:sp>
      <p:sp>
        <p:nvSpPr>
          <p:cNvPr id="8" name="Oval 7"/>
          <p:cNvSpPr/>
          <p:nvPr/>
        </p:nvSpPr>
        <p:spPr>
          <a:xfrm>
            <a:off x="240068" y="1514510"/>
            <a:ext cx="2449020" cy="2449020"/>
          </a:xfrm>
          <a:prstGeom prst="ellipse">
            <a:avLst/>
          </a:prstGeom>
          <a:solidFill>
            <a:srgbClr val="CA095B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solidFill>
                  <a:schemeClr val="bg1"/>
                </a:solidFill>
              </a:rPr>
              <a:t>Bleeding can last between </a:t>
            </a:r>
            <a:br>
              <a:rPr lang="en-GB" altLang="en-US" b="1" dirty="0">
                <a:solidFill>
                  <a:schemeClr val="bg1"/>
                </a:solidFill>
              </a:rPr>
            </a:br>
            <a:r>
              <a:rPr lang="en-GB" altLang="en-US" b="1" dirty="0">
                <a:solidFill>
                  <a:schemeClr val="bg1"/>
                </a:solidFill>
              </a:rPr>
              <a:t>3 and 8 days.</a:t>
            </a:r>
          </a:p>
        </p:txBody>
      </p:sp>
      <p:sp>
        <p:nvSpPr>
          <p:cNvPr id="9" name="Oval 8"/>
          <p:cNvSpPr/>
          <p:nvPr/>
        </p:nvSpPr>
        <p:spPr>
          <a:xfrm>
            <a:off x="1156342" y="3963530"/>
            <a:ext cx="2720064" cy="2720064"/>
          </a:xfrm>
          <a:prstGeom prst="ellipse">
            <a:avLst/>
          </a:prstGeom>
          <a:solidFill>
            <a:srgbClr val="18A0DB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solidFill>
                  <a:schemeClr val="bg1"/>
                </a:solidFill>
              </a:rPr>
              <a:t>Blood flow may be heavier in the first few days.</a:t>
            </a:r>
          </a:p>
        </p:txBody>
      </p:sp>
      <p:sp>
        <p:nvSpPr>
          <p:cNvPr id="10" name="Oval 9"/>
          <p:cNvSpPr/>
          <p:nvPr/>
        </p:nvSpPr>
        <p:spPr>
          <a:xfrm>
            <a:off x="2974480" y="1514510"/>
            <a:ext cx="2822723" cy="2822723"/>
          </a:xfrm>
          <a:prstGeom prst="ellipse">
            <a:avLst/>
          </a:prstGeom>
          <a:solidFill>
            <a:srgbClr val="007AB6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solidFill>
                  <a:schemeClr val="bg1"/>
                </a:solidFill>
              </a:rPr>
              <a:t>The average blood loss is only around 80ml (roughly 3 tablespoons).</a:t>
            </a:r>
          </a:p>
        </p:txBody>
      </p:sp>
      <p:sp>
        <p:nvSpPr>
          <p:cNvPr id="11" name="Oval 10"/>
          <p:cNvSpPr/>
          <p:nvPr/>
        </p:nvSpPr>
        <p:spPr>
          <a:xfrm>
            <a:off x="6026645" y="1419863"/>
            <a:ext cx="2917370" cy="2917370"/>
          </a:xfrm>
          <a:prstGeom prst="ellipse">
            <a:avLst/>
          </a:prstGeom>
          <a:solidFill>
            <a:srgbClr val="18A0DB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solidFill>
                  <a:schemeClr val="bg1"/>
                </a:solidFill>
              </a:rPr>
              <a:t>Your first period may be so light, you may not even realise that you are having one.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528456" y="4698650"/>
            <a:ext cx="4719601" cy="1326105"/>
          </a:xfrm>
          <a:prstGeom prst="rect">
            <a:avLst/>
          </a:prstGeom>
          <a:solidFill>
            <a:schemeClr val="bg1"/>
          </a:solidFill>
          <a:ln w="38100">
            <a:solidFill>
              <a:srgbClr val="CA09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Periods happen once a month but your body takes time to get into a routine so for the first year or so the time between each period may vary.</a:t>
            </a:r>
          </a:p>
        </p:txBody>
      </p:sp>
    </p:spTree>
    <p:extLst>
      <p:ext uri="{BB962C8B-B14F-4D97-AF65-F5344CB8AC3E}">
        <p14:creationId xmlns:p14="http://schemas.microsoft.com/office/powerpoint/2010/main" val="1057915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200" dirty="0">
                <a:latin typeface="+mn-lt"/>
              </a:rPr>
              <a:t>During Your Period: Feminine Protection</a:t>
            </a:r>
          </a:p>
        </p:txBody>
      </p:sp>
      <p:sp>
        <p:nvSpPr>
          <p:cNvPr id="10" name="Snip and Round Single Corner Rectangle 9"/>
          <p:cNvSpPr/>
          <p:nvPr/>
        </p:nvSpPr>
        <p:spPr>
          <a:xfrm rot="10800000" flipH="1">
            <a:off x="6832121" y="-1"/>
            <a:ext cx="2311879" cy="549275"/>
          </a:xfrm>
          <a:prstGeom prst="snipRoundRect">
            <a:avLst>
              <a:gd name="adj1" fmla="val 50000"/>
              <a:gd name="adj2" fmla="val 0"/>
            </a:avLst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7392296" y="136136"/>
            <a:ext cx="166028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Menstruation</a:t>
            </a:r>
          </a:p>
        </p:txBody>
      </p:sp>
      <p:sp>
        <p:nvSpPr>
          <p:cNvPr id="12" name="Oval 11"/>
          <p:cNvSpPr/>
          <p:nvPr/>
        </p:nvSpPr>
        <p:spPr>
          <a:xfrm>
            <a:off x="1189542" y="3739443"/>
            <a:ext cx="1995216" cy="1995216"/>
          </a:xfrm>
          <a:prstGeom prst="ellipse">
            <a:avLst/>
          </a:prstGeom>
          <a:solidFill>
            <a:srgbClr val="CA095B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solidFill>
                  <a:schemeClr val="bg1"/>
                </a:solidFill>
              </a:rPr>
              <a:t>Sanitary towels</a:t>
            </a:r>
          </a:p>
        </p:txBody>
      </p:sp>
      <p:sp>
        <p:nvSpPr>
          <p:cNvPr id="13" name="Oval 12"/>
          <p:cNvSpPr/>
          <p:nvPr/>
        </p:nvSpPr>
        <p:spPr>
          <a:xfrm>
            <a:off x="5964320" y="3739443"/>
            <a:ext cx="1995216" cy="1995216"/>
          </a:xfrm>
          <a:prstGeom prst="ellipse">
            <a:avLst/>
          </a:prstGeom>
          <a:solidFill>
            <a:srgbClr val="18A0DB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b="1" dirty="0" err="1">
                <a:solidFill>
                  <a:schemeClr val="bg1"/>
                </a:solidFill>
              </a:rPr>
              <a:t>Pantyliners</a:t>
            </a:r>
            <a:endParaRPr lang="en-GB" altLang="en-US" b="1" dirty="0">
              <a:solidFill>
                <a:schemeClr val="bg1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3576931" y="3739443"/>
            <a:ext cx="1995216" cy="1995216"/>
          </a:xfrm>
          <a:prstGeom prst="ellipse">
            <a:avLst/>
          </a:prstGeom>
          <a:solidFill>
            <a:srgbClr val="007AB6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solidFill>
                  <a:schemeClr val="bg1"/>
                </a:solidFill>
              </a:rPr>
              <a:t>Tampons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55650" y="1398100"/>
            <a:ext cx="7632700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There are </a:t>
            </a:r>
            <a:r>
              <a:rPr lang="en-GB" b="1" dirty="0">
                <a:solidFill>
                  <a:srgbClr val="CA095B"/>
                </a:solidFill>
              </a:rPr>
              <a:t>many different</a:t>
            </a:r>
            <a:r>
              <a:rPr lang="en-GB" dirty="0"/>
              <a:t> types of protection you can use during your period to absorb the blood and to stop it getting on to your clothes/underwear.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755650" y="2365432"/>
            <a:ext cx="7632700" cy="495108"/>
          </a:xfrm>
          <a:prstGeom prst="rect">
            <a:avLst/>
          </a:prstGeom>
          <a:solidFill>
            <a:srgbClr val="AFDEF9"/>
          </a:solidFill>
        </p:spPr>
        <p:txBody>
          <a:bodyPr wrap="square" lIns="252000" tIns="108000" rIns="108000" bIns="108000">
            <a:spAutoFit/>
          </a:bodyPr>
          <a:lstStyle/>
          <a:p>
            <a:r>
              <a:rPr lang="en-GB" dirty="0"/>
              <a:t>Some of the same products can also be used for vaginal discharge.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755650" y="3077922"/>
            <a:ext cx="5032675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It is a personal choice and different for each girl. The most common type of protection are: </a:t>
            </a:r>
          </a:p>
        </p:txBody>
      </p:sp>
      <p:sp>
        <p:nvSpPr>
          <p:cNvPr id="18" name="Rectangle 17"/>
          <p:cNvSpPr/>
          <p:nvPr/>
        </p:nvSpPr>
        <p:spPr>
          <a:xfrm>
            <a:off x="755650" y="5320718"/>
            <a:ext cx="7632701" cy="772107"/>
          </a:xfrm>
          <a:prstGeom prst="rect">
            <a:avLst/>
          </a:prstGeom>
          <a:solidFill>
            <a:schemeClr val="bg1"/>
          </a:solidFill>
          <a:ln w="38100">
            <a:solidFill>
              <a:srgbClr val="CA09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b="1" dirty="0">
                <a:solidFill>
                  <a:schemeClr val="tx1"/>
                </a:solidFill>
              </a:rPr>
              <a:t>Partner Talk: </a:t>
            </a:r>
            <a:r>
              <a:rPr lang="en-GB" dirty="0">
                <a:solidFill>
                  <a:schemeClr val="tx1"/>
                </a:solidFill>
              </a:rPr>
              <a:t>What do you know already about the three types of feminine protection?</a:t>
            </a:r>
          </a:p>
        </p:txBody>
      </p:sp>
    </p:spTree>
    <p:extLst>
      <p:ext uri="{BB962C8B-B14F-4D97-AF65-F5344CB8AC3E}">
        <p14:creationId xmlns:p14="http://schemas.microsoft.com/office/powerpoint/2010/main" val="4208805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6" grpId="0" animBg="1"/>
      <p:bldP spid="17" grpId="0"/>
      <p:bldP spid="1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err="1">
                <a:latin typeface="+mn-lt"/>
              </a:rPr>
              <a:t>Pantyliners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04457" y="2204399"/>
            <a:ext cx="5031063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They are best used: </a:t>
            </a:r>
          </a:p>
        </p:txBody>
      </p:sp>
      <p:sp>
        <p:nvSpPr>
          <p:cNvPr id="17" name="Rectangle 16"/>
          <p:cNvSpPr/>
          <p:nvPr/>
        </p:nvSpPr>
        <p:spPr>
          <a:xfrm>
            <a:off x="3338285" y="2733698"/>
            <a:ext cx="5050065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when your period is light;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727654" y="3262996"/>
            <a:ext cx="5660696" cy="495108"/>
          </a:xfrm>
          <a:prstGeom prst="rect">
            <a:avLst/>
          </a:prstGeom>
          <a:solidFill>
            <a:srgbClr val="AFDEF9"/>
          </a:solidFill>
        </p:spPr>
        <p:txBody>
          <a:bodyPr wrap="square" lIns="1296000" tIns="108000" rIns="108000" bIns="108000">
            <a:spAutoFit/>
          </a:bodyPr>
          <a:lstStyle/>
          <a:p>
            <a:r>
              <a:rPr lang="en-GB" dirty="0"/>
              <a:t>in addition to a tampon;</a:t>
            </a:r>
          </a:p>
        </p:txBody>
      </p:sp>
      <p:sp>
        <p:nvSpPr>
          <p:cNvPr id="19" name="Rectangle 18"/>
          <p:cNvSpPr/>
          <p:nvPr/>
        </p:nvSpPr>
        <p:spPr>
          <a:xfrm>
            <a:off x="3869177" y="3978535"/>
            <a:ext cx="438630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in between periods to absorb discharge;</a:t>
            </a:r>
          </a:p>
        </p:txBody>
      </p:sp>
      <p:sp>
        <p:nvSpPr>
          <p:cNvPr id="2" name="Snip and Round Single Corner Rectangle 1"/>
          <p:cNvSpPr/>
          <p:nvPr/>
        </p:nvSpPr>
        <p:spPr>
          <a:xfrm rot="10800000" flipH="1">
            <a:off x="6832121" y="-1"/>
            <a:ext cx="2311879" cy="549275"/>
          </a:xfrm>
          <a:prstGeom prst="snipRoundRect">
            <a:avLst>
              <a:gd name="adj1" fmla="val 50000"/>
              <a:gd name="adj2" fmla="val 0"/>
            </a:avLst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392296" y="136136"/>
            <a:ext cx="166028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Menstruation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55650" y="1456990"/>
            <a:ext cx="7632701" cy="495108"/>
          </a:xfrm>
          <a:prstGeom prst="rect">
            <a:avLst/>
          </a:prstGeom>
          <a:solidFill>
            <a:schemeClr val="bg1"/>
          </a:solidFill>
          <a:ln w="38100">
            <a:solidFill>
              <a:srgbClr val="CA09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These are worn outside your body in your underwear.</a:t>
            </a:r>
          </a:p>
        </p:txBody>
      </p:sp>
      <p:sp>
        <p:nvSpPr>
          <p:cNvPr id="20" name="Rectangle 19"/>
          <p:cNvSpPr/>
          <p:nvPr/>
        </p:nvSpPr>
        <p:spPr>
          <a:xfrm>
            <a:off x="2830286" y="4475965"/>
            <a:ext cx="5558064" cy="495108"/>
          </a:xfrm>
          <a:prstGeom prst="rect">
            <a:avLst/>
          </a:prstGeom>
          <a:solidFill>
            <a:srgbClr val="AFDEF9"/>
          </a:solidFill>
        </p:spPr>
        <p:txBody>
          <a:bodyPr wrap="square" lIns="1296000" tIns="108000" rIns="108000" bIns="108000">
            <a:spAutoFit/>
          </a:bodyPr>
          <a:lstStyle/>
          <a:p>
            <a:r>
              <a:rPr lang="en-GB" dirty="0"/>
              <a:t>to help keep you fresh every day.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998759"/>
            <a:ext cx="4310743" cy="4859241"/>
          </a:xfrm>
          <a:prstGeom prst="rect">
            <a:avLst/>
          </a:prstGeom>
        </p:spPr>
      </p:pic>
      <p:sp>
        <p:nvSpPr>
          <p:cNvPr id="23" name="Rectangle 22"/>
          <p:cNvSpPr/>
          <p:nvPr/>
        </p:nvSpPr>
        <p:spPr>
          <a:xfrm>
            <a:off x="1356923" y="5321148"/>
            <a:ext cx="6430154" cy="772107"/>
          </a:xfrm>
          <a:prstGeom prst="rect">
            <a:avLst/>
          </a:prstGeom>
          <a:solidFill>
            <a:schemeClr val="bg1"/>
          </a:solidFill>
          <a:ln w="38100">
            <a:solidFill>
              <a:srgbClr val="CA09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b="1" dirty="0">
                <a:solidFill>
                  <a:schemeClr val="tx1"/>
                </a:solidFill>
              </a:rPr>
              <a:t>Partner Talk </a:t>
            </a:r>
            <a:r>
              <a:rPr lang="en-GB" dirty="0">
                <a:solidFill>
                  <a:schemeClr val="tx1"/>
                </a:solidFill>
              </a:rPr>
              <a:t>– What are the advantages and disadvantages of </a:t>
            </a:r>
            <a:r>
              <a:rPr lang="en-GB" dirty="0" err="1">
                <a:solidFill>
                  <a:schemeClr val="tx1"/>
                </a:solidFill>
              </a:rPr>
              <a:t>Pantyliners</a:t>
            </a:r>
            <a:r>
              <a:rPr lang="en-GB" dirty="0">
                <a:solidFill>
                  <a:schemeClr val="tx1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616849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 animBg="1"/>
      <p:bldP spid="19" grpId="0"/>
      <p:bldP spid="20" grpId="0" animBg="1"/>
      <p:bldP spid="2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Sanitary Towels</a:t>
            </a:r>
          </a:p>
        </p:txBody>
      </p:sp>
      <p:sp>
        <p:nvSpPr>
          <p:cNvPr id="10" name="Rectangle 9"/>
          <p:cNvSpPr/>
          <p:nvPr/>
        </p:nvSpPr>
        <p:spPr>
          <a:xfrm>
            <a:off x="2489201" y="2179505"/>
            <a:ext cx="589915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There are many different absorbencies depending on how heavy your period is.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095500" y="2960910"/>
            <a:ext cx="6292850" cy="1049106"/>
          </a:xfrm>
          <a:prstGeom prst="rect">
            <a:avLst/>
          </a:prstGeom>
          <a:solidFill>
            <a:srgbClr val="AFDEF9"/>
          </a:solidFill>
        </p:spPr>
        <p:txBody>
          <a:bodyPr wrap="square" lIns="1296000" tIns="108000" rIns="108000" bIns="108000">
            <a:spAutoFit/>
          </a:bodyPr>
          <a:lstStyle/>
          <a:p>
            <a:r>
              <a:rPr lang="en-GB" dirty="0"/>
              <a:t>Some have sticky tabs called ‘wings’, which help provide extra protection to the sides of your underwear.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289300" y="4210605"/>
            <a:ext cx="4966179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They should be changed frequently to keep fresh and dry (generally every 4 to 6 hours but more often when your period is heavy).</a:t>
            </a:r>
          </a:p>
        </p:txBody>
      </p:sp>
      <p:sp>
        <p:nvSpPr>
          <p:cNvPr id="2" name="Snip and Round Single Corner Rectangle 1"/>
          <p:cNvSpPr/>
          <p:nvPr/>
        </p:nvSpPr>
        <p:spPr>
          <a:xfrm rot="10800000" flipH="1">
            <a:off x="6832121" y="-1"/>
            <a:ext cx="2311879" cy="549275"/>
          </a:xfrm>
          <a:prstGeom prst="snipRoundRect">
            <a:avLst>
              <a:gd name="adj1" fmla="val 50000"/>
              <a:gd name="adj2" fmla="val 0"/>
            </a:avLst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392296" y="136136"/>
            <a:ext cx="166028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Menstruation</a:t>
            </a:r>
          </a:p>
        </p:txBody>
      </p:sp>
      <p:sp>
        <p:nvSpPr>
          <p:cNvPr id="8" name="Rectangle 7"/>
          <p:cNvSpPr/>
          <p:nvPr/>
        </p:nvSpPr>
        <p:spPr>
          <a:xfrm>
            <a:off x="755650" y="1456990"/>
            <a:ext cx="7632701" cy="495108"/>
          </a:xfrm>
          <a:prstGeom prst="rect">
            <a:avLst/>
          </a:prstGeom>
          <a:solidFill>
            <a:schemeClr val="bg1"/>
          </a:solidFill>
          <a:ln w="38100">
            <a:solidFill>
              <a:srgbClr val="CA09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These are worn outside your body in your underwear.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749" y="2056164"/>
            <a:ext cx="3447832" cy="4801836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1356923" y="5321148"/>
            <a:ext cx="6430154" cy="772107"/>
          </a:xfrm>
          <a:prstGeom prst="rect">
            <a:avLst/>
          </a:prstGeom>
          <a:solidFill>
            <a:schemeClr val="bg1"/>
          </a:solidFill>
          <a:ln w="38100">
            <a:solidFill>
              <a:srgbClr val="CA09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b="1" dirty="0">
                <a:solidFill>
                  <a:schemeClr val="tx1"/>
                </a:solidFill>
              </a:rPr>
              <a:t>Partner Talk </a:t>
            </a:r>
            <a:r>
              <a:rPr lang="en-GB" dirty="0">
                <a:solidFill>
                  <a:schemeClr val="tx1"/>
                </a:solidFill>
              </a:rPr>
              <a:t>– What are the advantages and disadvantages of sanitary towels?</a:t>
            </a:r>
          </a:p>
        </p:txBody>
      </p:sp>
    </p:spTree>
    <p:extLst>
      <p:ext uri="{BB962C8B-B14F-4D97-AF65-F5344CB8AC3E}">
        <p14:creationId xmlns:p14="http://schemas.microsoft.com/office/powerpoint/2010/main" val="378533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animBg="1"/>
      <p:bldP spid="12" grpId="0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Tampons</a:t>
            </a:r>
          </a:p>
        </p:txBody>
      </p:sp>
      <p:sp>
        <p:nvSpPr>
          <p:cNvPr id="2" name="Snip and Round Single Corner Rectangle 1"/>
          <p:cNvSpPr/>
          <p:nvPr/>
        </p:nvSpPr>
        <p:spPr>
          <a:xfrm rot="10800000" flipH="1">
            <a:off x="6832121" y="-1"/>
            <a:ext cx="2311879" cy="549275"/>
          </a:xfrm>
          <a:prstGeom prst="snipRoundRect">
            <a:avLst>
              <a:gd name="adj1" fmla="val 50000"/>
              <a:gd name="adj2" fmla="val 0"/>
            </a:avLst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392296" y="136136"/>
            <a:ext cx="166028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Menstruation</a:t>
            </a:r>
          </a:p>
        </p:txBody>
      </p:sp>
      <p:sp>
        <p:nvSpPr>
          <p:cNvPr id="8" name="Rectangle 7"/>
          <p:cNvSpPr/>
          <p:nvPr/>
        </p:nvSpPr>
        <p:spPr>
          <a:xfrm>
            <a:off x="755650" y="1410060"/>
            <a:ext cx="7632701" cy="495108"/>
          </a:xfrm>
          <a:prstGeom prst="rect">
            <a:avLst/>
          </a:prstGeom>
          <a:solidFill>
            <a:schemeClr val="bg1"/>
          </a:solidFill>
          <a:ln w="38100">
            <a:solidFill>
              <a:srgbClr val="CA09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These are worn inside your body in your vagina to absorb blood.</a:t>
            </a:r>
          </a:p>
        </p:txBody>
      </p:sp>
      <p:sp>
        <p:nvSpPr>
          <p:cNvPr id="10" name="Rectangle 9"/>
          <p:cNvSpPr/>
          <p:nvPr/>
        </p:nvSpPr>
        <p:spPr>
          <a:xfrm>
            <a:off x="2387600" y="2065293"/>
            <a:ext cx="600075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There are many different absorbencies depending on how heavy your period is.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590800" y="4388915"/>
            <a:ext cx="5797550" cy="772107"/>
          </a:xfrm>
          <a:prstGeom prst="rect">
            <a:avLst/>
          </a:prstGeom>
          <a:solidFill>
            <a:srgbClr val="AFDEF9"/>
          </a:solidFill>
        </p:spPr>
        <p:txBody>
          <a:bodyPr wrap="square" lIns="756000" tIns="108000" rIns="108000" bIns="108000">
            <a:spAutoFit/>
          </a:bodyPr>
          <a:lstStyle/>
          <a:p>
            <a:r>
              <a:rPr lang="en-GB" dirty="0"/>
              <a:t>Should be changed regularly (every 4 to 8 hours but more often when your period is heavy).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260600" y="2790032"/>
            <a:ext cx="6127749" cy="772107"/>
          </a:xfrm>
          <a:prstGeom prst="rect">
            <a:avLst/>
          </a:prstGeom>
          <a:solidFill>
            <a:srgbClr val="AFDEF9"/>
          </a:solidFill>
        </p:spPr>
        <p:txBody>
          <a:bodyPr wrap="square" lIns="252000" tIns="108000" rIns="108000" bIns="108000">
            <a:spAutoFit/>
          </a:bodyPr>
          <a:lstStyle/>
          <a:p>
            <a:r>
              <a:rPr lang="en-GB" dirty="0"/>
              <a:t>Some come with an applicator to help when inserting them into the vagina.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832101" y="3692243"/>
            <a:ext cx="542337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They are good for swimming and other sports, such as gymnastics.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2197100"/>
            <a:ext cx="3325299" cy="466090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1356923" y="5321148"/>
            <a:ext cx="6430154" cy="772107"/>
          </a:xfrm>
          <a:prstGeom prst="rect">
            <a:avLst/>
          </a:prstGeom>
          <a:solidFill>
            <a:schemeClr val="bg1"/>
          </a:solidFill>
          <a:ln w="38100">
            <a:solidFill>
              <a:srgbClr val="CA09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b="1" dirty="0">
                <a:solidFill>
                  <a:schemeClr val="tx1"/>
                </a:solidFill>
              </a:rPr>
              <a:t>Partner Talk </a:t>
            </a:r>
            <a:r>
              <a:rPr lang="en-GB" dirty="0">
                <a:solidFill>
                  <a:schemeClr val="tx1"/>
                </a:solidFill>
              </a:rPr>
              <a:t>– What are the advantages and disadvantages of tampons?</a:t>
            </a:r>
          </a:p>
        </p:txBody>
      </p:sp>
    </p:spTree>
    <p:extLst>
      <p:ext uri="{BB962C8B-B14F-4D97-AF65-F5344CB8AC3E}">
        <p14:creationId xmlns:p14="http://schemas.microsoft.com/office/powerpoint/2010/main" val="1525456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  <p:bldP spid="11" grpId="0" animBg="1"/>
      <p:bldP spid="12" grpId="0"/>
      <p:bldP spid="1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2832101" y="2440120"/>
            <a:ext cx="555625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There are a range of pant styles available.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387600" y="2984779"/>
            <a:ext cx="6000749" cy="495108"/>
          </a:xfrm>
          <a:prstGeom prst="rect">
            <a:avLst/>
          </a:prstGeom>
          <a:solidFill>
            <a:srgbClr val="AFDEF9"/>
          </a:solidFill>
        </p:spPr>
        <p:txBody>
          <a:bodyPr wrap="square" lIns="252000" tIns="108000" rIns="108000" bIns="108000">
            <a:spAutoFit/>
          </a:bodyPr>
          <a:lstStyle/>
          <a:p>
            <a:r>
              <a:rPr lang="en-GB" dirty="0"/>
              <a:t>Each style holds a different amount of absorbency.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743200" y="3729180"/>
            <a:ext cx="5512279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After use, the pants can be rinsed and washed like a normal item of clothing and then re-used.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Period Pants</a:t>
            </a:r>
          </a:p>
        </p:txBody>
      </p:sp>
      <p:sp>
        <p:nvSpPr>
          <p:cNvPr id="2" name="Snip and Round Single Corner Rectangle 1"/>
          <p:cNvSpPr/>
          <p:nvPr/>
        </p:nvSpPr>
        <p:spPr>
          <a:xfrm rot="10800000" flipH="1">
            <a:off x="6832121" y="-1"/>
            <a:ext cx="2311879" cy="549275"/>
          </a:xfrm>
          <a:prstGeom prst="snipRoundRect">
            <a:avLst>
              <a:gd name="adj1" fmla="val 50000"/>
              <a:gd name="adj2" fmla="val 0"/>
            </a:avLst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392296" y="136136"/>
            <a:ext cx="166028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Menstruation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997105"/>
            <a:ext cx="2832101" cy="486089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55650" y="1410060"/>
            <a:ext cx="7632701" cy="495108"/>
          </a:xfrm>
          <a:prstGeom prst="rect">
            <a:avLst/>
          </a:prstGeom>
          <a:solidFill>
            <a:schemeClr val="bg1"/>
          </a:solidFill>
          <a:ln w="38100">
            <a:solidFill>
              <a:srgbClr val="CA09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These are underwear with a pad built into the lining.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356923" y="5016348"/>
            <a:ext cx="6430154" cy="772107"/>
          </a:xfrm>
          <a:prstGeom prst="rect">
            <a:avLst/>
          </a:prstGeom>
          <a:solidFill>
            <a:schemeClr val="bg1"/>
          </a:solidFill>
          <a:ln w="38100">
            <a:solidFill>
              <a:srgbClr val="CA09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b="1" dirty="0">
                <a:solidFill>
                  <a:schemeClr val="tx1"/>
                </a:solidFill>
              </a:rPr>
              <a:t>Partner Talk </a:t>
            </a:r>
            <a:r>
              <a:rPr lang="en-GB" dirty="0">
                <a:solidFill>
                  <a:schemeClr val="tx1"/>
                </a:solidFill>
              </a:rPr>
              <a:t>– What are the advantages and disadvantages of period pants?</a:t>
            </a:r>
          </a:p>
        </p:txBody>
      </p:sp>
    </p:spTree>
    <p:extLst>
      <p:ext uri="{BB962C8B-B14F-4D97-AF65-F5344CB8AC3E}">
        <p14:creationId xmlns:p14="http://schemas.microsoft.com/office/powerpoint/2010/main" val="3161126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animBg="1"/>
      <p:bldP spid="12" grpId="0"/>
      <p:bldP spid="1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Menstrual cups</a:t>
            </a:r>
          </a:p>
        </p:txBody>
      </p:sp>
      <p:sp>
        <p:nvSpPr>
          <p:cNvPr id="10" name="Rectangle 9"/>
          <p:cNvSpPr/>
          <p:nvPr/>
        </p:nvSpPr>
        <p:spPr>
          <a:xfrm>
            <a:off x="2489201" y="2103917"/>
            <a:ext cx="589915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These small, plastic cups are shaped like a bell and inserted into the vagina.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866900" y="2799347"/>
            <a:ext cx="6521450" cy="772107"/>
          </a:xfrm>
          <a:prstGeom prst="rect">
            <a:avLst/>
          </a:prstGeom>
          <a:solidFill>
            <a:srgbClr val="AFDEF9"/>
          </a:solidFill>
        </p:spPr>
        <p:txBody>
          <a:bodyPr wrap="square" lIns="1296000" tIns="108000" rIns="108000" bIns="108000">
            <a:spAutoFit/>
          </a:bodyPr>
          <a:lstStyle/>
          <a:p>
            <a:r>
              <a:rPr lang="en-GB" dirty="0"/>
              <a:t>The cups have a stem to help insert and remove the cup.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033486" y="3690327"/>
            <a:ext cx="5300889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They come in different sizes depending on how heavy your period is.</a:t>
            </a:r>
          </a:p>
        </p:txBody>
      </p:sp>
      <p:sp>
        <p:nvSpPr>
          <p:cNvPr id="2" name="Snip and Round Single Corner Rectangle 1"/>
          <p:cNvSpPr/>
          <p:nvPr/>
        </p:nvSpPr>
        <p:spPr>
          <a:xfrm rot="10800000" flipH="1">
            <a:off x="6832121" y="-1"/>
            <a:ext cx="2311879" cy="549275"/>
          </a:xfrm>
          <a:prstGeom prst="snipRoundRect">
            <a:avLst>
              <a:gd name="adj1" fmla="val 50000"/>
              <a:gd name="adj2" fmla="val 0"/>
            </a:avLst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392296" y="136136"/>
            <a:ext cx="166028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Menstruation</a:t>
            </a:r>
          </a:p>
        </p:txBody>
      </p:sp>
      <p:sp>
        <p:nvSpPr>
          <p:cNvPr id="8" name="Rectangle 7"/>
          <p:cNvSpPr/>
          <p:nvPr/>
        </p:nvSpPr>
        <p:spPr>
          <a:xfrm>
            <a:off x="755650" y="1456990"/>
            <a:ext cx="7632701" cy="495108"/>
          </a:xfrm>
          <a:prstGeom prst="rect">
            <a:avLst/>
          </a:prstGeom>
          <a:solidFill>
            <a:schemeClr val="bg1"/>
          </a:solidFill>
          <a:ln w="38100">
            <a:solidFill>
              <a:srgbClr val="CA09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These are worn inside your body to collect blood.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866900" y="4378933"/>
            <a:ext cx="6521450" cy="772107"/>
          </a:xfrm>
          <a:prstGeom prst="rect">
            <a:avLst/>
          </a:prstGeom>
          <a:solidFill>
            <a:srgbClr val="AFDEF9"/>
          </a:solidFill>
        </p:spPr>
        <p:txBody>
          <a:bodyPr wrap="square" lIns="1296000" tIns="108000" rIns="108000" bIns="108000">
            <a:spAutoFit/>
          </a:bodyPr>
          <a:lstStyle/>
          <a:p>
            <a:r>
              <a:rPr lang="en-GB" dirty="0"/>
              <a:t>After 4 – 24 hours, depending on flow, the cups are removed, emptied, cleaned and re-used.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23"/>
          <a:stretch/>
        </p:blipFill>
        <p:spPr>
          <a:xfrm>
            <a:off x="0" y="2103917"/>
            <a:ext cx="3955098" cy="4754083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1356923" y="5321148"/>
            <a:ext cx="6430154" cy="772107"/>
          </a:xfrm>
          <a:prstGeom prst="rect">
            <a:avLst/>
          </a:prstGeom>
          <a:solidFill>
            <a:schemeClr val="bg1"/>
          </a:solidFill>
          <a:ln w="38100">
            <a:solidFill>
              <a:srgbClr val="CA09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b="1" dirty="0">
                <a:solidFill>
                  <a:schemeClr val="tx1"/>
                </a:solidFill>
              </a:rPr>
              <a:t>Partner Talk </a:t>
            </a:r>
            <a:r>
              <a:rPr lang="en-GB" dirty="0">
                <a:solidFill>
                  <a:schemeClr val="tx1"/>
                </a:solidFill>
              </a:rPr>
              <a:t>– What are the advantages and disadvantages of menstrual cups?</a:t>
            </a:r>
          </a:p>
        </p:txBody>
      </p:sp>
    </p:spTree>
    <p:extLst>
      <p:ext uri="{BB962C8B-B14F-4D97-AF65-F5344CB8AC3E}">
        <p14:creationId xmlns:p14="http://schemas.microsoft.com/office/powerpoint/2010/main" val="725901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animBg="1"/>
      <p:bldP spid="12" grpId="0"/>
      <p:bldP spid="15" grpId="0" animBg="1"/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Re-useable pads and tampons</a:t>
            </a:r>
          </a:p>
        </p:txBody>
      </p:sp>
      <p:sp>
        <p:nvSpPr>
          <p:cNvPr id="10" name="Rectangle 9"/>
          <p:cNvSpPr/>
          <p:nvPr/>
        </p:nvSpPr>
        <p:spPr>
          <a:xfrm>
            <a:off x="3512457" y="2248184"/>
            <a:ext cx="4875893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These are washable cloth pads or sponge like tampons, which are used in exactly the same way as standard pads and tampons.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481943" y="3331725"/>
            <a:ext cx="5906407" cy="1049106"/>
          </a:xfrm>
          <a:prstGeom prst="rect">
            <a:avLst/>
          </a:prstGeom>
          <a:solidFill>
            <a:srgbClr val="AFDEF9"/>
          </a:solidFill>
        </p:spPr>
        <p:txBody>
          <a:bodyPr wrap="square" lIns="1296000" tIns="108000" rIns="108000" bIns="108000">
            <a:spAutoFit/>
          </a:bodyPr>
          <a:lstStyle/>
          <a:p>
            <a:r>
              <a:rPr lang="en-GB" dirty="0"/>
              <a:t>Both the pad and tampons can be washed and re-used which helps save money and the environment. </a:t>
            </a:r>
          </a:p>
        </p:txBody>
      </p:sp>
      <p:sp>
        <p:nvSpPr>
          <p:cNvPr id="2" name="Snip and Round Single Corner Rectangle 1"/>
          <p:cNvSpPr/>
          <p:nvPr/>
        </p:nvSpPr>
        <p:spPr>
          <a:xfrm rot="10800000" flipH="1">
            <a:off x="6832121" y="-1"/>
            <a:ext cx="2311879" cy="549275"/>
          </a:xfrm>
          <a:prstGeom prst="snipRoundRect">
            <a:avLst>
              <a:gd name="adj1" fmla="val 50000"/>
              <a:gd name="adj2" fmla="val 0"/>
            </a:avLst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392296" y="136136"/>
            <a:ext cx="166028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Menstruation</a:t>
            </a:r>
          </a:p>
        </p:txBody>
      </p:sp>
      <p:sp>
        <p:nvSpPr>
          <p:cNvPr id="8" name="Rectangle 7"/>
          <p:cNvSpPr/>
          <p:nvPr/>
        </p:nvSpPr>
        <p:spPr>
          <a:xfrm>
            <a:off x="755650" y="1456990"/>
            <a:ext cx="7632701" cy="495108"/>
          </a:xfrm>
          <a:prstGeom prst="rect">
            <a:avLst/>
          </a:prstGeom>
          <a:solidFill>
            <a:schemeClr val="bg1"/>
          </a:solidFill>
          <a:ln w="38100">
            <a:solidFill>
              <a:srgbClr val="CA09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These are worn just like non re-useable ones.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6845" y="1952098"/>
            <a:ext cx="4072352" cy="4905902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1356923" y="4988351"/>
            <a:ext cx="6430154" cy="772107"/>
          </a:xfrm>
          <a:prstGeom prst="rect">
            <a:avLst/>
          </a:prstGeom>
          <a:solidFill>
            <a:schemeClr val="bg1"/>
          </a:solidFill>
          <a:ln w="38100">
            <a:solidFill>
              <a:srgbClr val="CA09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b="1" dirty="0">
                <a:solidFill>
                  <a:schemeClr val="tx1"/>
                </a:solidFill>
              </a:rPr>
              <a:t>Partner Talk </a:t>
            </a:r>
            <a:r>
              <a:rPr lang="en-GB" dirty="0">
                <a:solidFill>
                  <a:schemeClr val="tx1"/>
                </a:solidFill>
              </a:rPr>
              <a:t>– What are the advantages and disadvantages of re-useable pads and tampons?</a:t>
            </a:r>
          </a:p>
        </p:txBody>
      </p:sp>
    </p:spTree>
    <p:extLst>
      <p:ext uri="{BB962C8B-B14F-4D97-AF65-F5344CB8AC3E}">
        <p14:creationId xmlns:p14="http://schemas.microsoft.com/office/powerpoint/2010/main" val="2927514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animBg="1"/>
      <p:bldP spid="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1466019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How Will I Know When My Period Will Start?</a:t>
            </a:r>
          </a:p>
        </p:txBody>
      </p:sp>
      <p:sp>
        <p:nvSpPr>
          <p:cNvPr id="2" name="Snip and Round Single Corner Rectangle 1"/>
          <p:cNvSpPr/>
          <p:nvPr/>
        </p:nvSpPr>
        <p:spPr>
          <a:xfrm rot="10800000" flipH="1">
            <a:off x="6832121" y="-1"/>
            <a:ext cx="2311879" cy="549275"/>
          </a:xfrm>
          <a:prstGeom prst="snipRoundRect">
            <a:avLst>
              <a:gd name="adj1" fmla="val 50000"/>
              <a:gd name="adj2" fmla="val 0"/>
            </a:avLst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392296" y="136136"/>
            <a:ext cx="166028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Menstruation</a:t>
            </a:r>
          </a:p>
        </p:txBody>
      </p:sp>
      <p:sp>
        <p:nvSpPr>
          <p:cNvPr id="9" name="Oval 8"/>
          <p:cNvSpPr/>
          <p:nvPr/>
        </p:nvSpPr>
        <p:spPr>
          <a:xfrm>
            <a:off x="6832121" y="4570664"/>
            <a:ext cx="1995216" cy="1995216"/>
          </a:xfrm>
          <a:prstGeom prst="ellipse">
            <a:avLst/>
          </a:prstGeom>
          <a:solidFill>
            <a:srgbClr val="CA095B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solidFill>
                  <a:schemeClr val="bg1"/>
                </a:solidFill>
              </a:rPr>
              <a:t>Let’s take a look at how to do this…</a:t>
            </a:r>
          </a:p>
        </p:txBody>
      </p:sp>
      <p:sp>
        <p:nvSpPr>
          <p:cNvPr id="10" name="Rectangle 9"/>
          <p:cNvSpPr/>
          <p:nvPr/>
        </p:nvSpPr>
        <p:spPr>
          <a:xfrm>
            <a:off x="2489201" y="2103917"/>
            <a:ext cx="589915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Mark on a calendar the date of your first period.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204686" y="2602883"/>
            <a:ext cx="7183664" cy="1049106"/>
          </a:xfrm>
          <a:prstGeom prst="rect">
            <a:avLst/>
          </a:prstGeom>
          <a:solidFill>
            <a:srgbClr val="AFDEF9"/>
          </a:solidFill>
        </p:spPr>
        <p:txBody>
          <a:bodyPr wrap="square" lIns="1296000" tIns="108000" rIns="108000" bIns="108000">
            <a:spAutoFit/>
          </a:bodyPr>
          <a:lstStyle/>
          <a:p>
            <a:r>
              <a:rPr lang="en-GB" dirty="0"/>
              <a:t>Count 28 days from the day of your </a:t>
            </a:r>
            <a:r>
              <a:rPr lang="en-GB" b="1" dirty="0"/>
              <a:t>first </a:t>
            </a:r>
            <a:r>
              <a:rPr lang="en-GB" dirty="0"/>
              <a:t>show of blood. This will give you a rough idea of when your next period will be.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0148" y="1544283"/>
            <a:ext cx="3236624" cy="5313717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3158840" y="3880526"/>
            <a:ext cx="5175536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/>
              <a:t>Be prepared </a:t>
            </a:r>
            <a:r>
              <a:rPr lang="en-GB" dirty="0"/>
              <a:t>always carry some spare underwear and sanitary towels or tampons in your bag.</a:t>
            </a:r>
          </a:p>
        </p:txBody>
      </p:sp>
      <p:sp>
        <p:nvSpPr>
          <p:cNvPr id="8" name="Rectangle 7"/>
          <p:cNvSpPr/>
          <p:nvPr/>
        </p:nvSpPr>
        <p:spPr>
          <a:xfrm>
            <a:off x="755650" y="4975360"/>
            <a:ext cx="5775779" cy="1049106"/>
          </a:xfrm>
          <a:prstGeom prst="rect">
            <a:avLst/>
          </a:prstGeom>
          <a:solidFill>
            <a:schemeClr val="bg1"/>
          </a:solidFill>
          <a:ln w="38100">
            <a:solidFill>
              <a:srgbClr val="CA09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b="1" dirty="0">
                <a:solidFill>
                  <a:schemeClr val="tx1"/>
                </a:solidFill>
              </a:rPr>
              <a:t>Remember:</a:t>
            </a:r>
            <a:r>
              <a:rPr lang="en-GB" dirty="0">
                <a:solidFill>
                  <a:schemeClr val="tx1"/>
                </a:solidFill>
              </a:rPr>
              <a:t> Periods will not have a set pattern in the beginning. They will eventually settle into their own pattern after a few months or years.</a:t>
            </a:r>
          </a:p>
        </p:txBody>
      </p:sp>
    </p:spTree>
    <p:extLst>
      <p:ext uri="{BB962C8B-B14F-4D97-AF65-F5344CB8AC3E}">
        <p14:creationId xmlns:p14="http://schemas.microsoft.com/office/powerpoint/2010/main" val="3910699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1" grpId="0" animBg="1"/>
      <p:bldP spid="12" grpId="0"/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1407962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Working Out When Your Next Period Will Start</a:t>
            </a:r>
          </a:p>
        </p:txBody>
      </p:sp>
      <p:sp>
        <p:nvSpPr>
          <p:cNvPr id="2" name="Snip and Round Single Corner Rectangle 1"/>
          <p:cNvSpPr/>
          <p:nvPr/>
        </p:nvSpPr>
        <p:spPr>
          <a:xfrm rot="10800000" flipH="1">
            <a:off x="6832121" y="-1"/>
            <a:ext cx="2311879" cy="549275"/>
          </a:xfrm>
          <a:prstGeom prst="snipRoundRect">
            <a:avLst>
              <a:gd name="adj1" fmla="val 50000"/>
              <a:gd name="adj2" fmla="val 0"/>
            </a:avLst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392296" y="136136"/>
            <a:ext cx="166028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Menstruation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143" y="1886857"/>
            <a:ext cx="7053943" cy="491330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94512" y="3622566"/>
            <a:ext cx="3881677" cy="3235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63777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Remember</a:t>
            </a:r>
          </a:p>
        </p:txBody>
      </p:sp>
      <p:sp>
        <p:nvSpPr>
          <p:cNvPr id="5" name="Rectangle 4"/>
          <p:cNvSpPr/>
          <p:nvPr/>
        </p:nvSpPr>
        <p:spPr>
          <a:xfrm>
            <a:off x="2838450" y="1583322"/>
            <a:ext cx="55499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Having a period is a normal healthy thing to happen.</a:t>
            </a:r>
          </a:p>
        </p:txBody>
      </p:sp>
      <p:sp>
        <p:nvSpPr>
          <p:cNvPr id="2" name="Snip and Round Single Corner Rectangle 1"/>
          <p:cNvSpPr/>
          <p:nvPr/>
        </p:nvSpPr>
        <p:spPr>
          <a:xfrm rot="10800000" flipH="1">
            <a:off x="6832121" y="-1"/>
            <a:ext cx="2311879" cy="549275"/>
          </a:xfrm>
          <a:prstGeom prst="snipRoundRect">
            <a:avLst>
              <a:gd name="adj1" fmla="val 50000"/>
              <a:gd name="adj2" fmla="val 0"/>
            </a:avLst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392296" y="136136"/>
            <a:ext cx="166028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Menstruation</a:t>
            </a:r>
          </a:p>
        </p:txBody>
      </p:sp>
      <p:sp>
        <p:nvSpPr>
          <p:cNvPr id="9" name="Rectangle 8"/>
          <p:cNvSpPr/>
          <p:nvPr/>
        </p:nvSpPr>
        <p:spPr>
          <a:xfrm>
            <a:off x="3741043" y="3051200"/>
            <a:ext cx="4647307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It can take some time getting used to having periods and feeling confident about dealing with them. </a:t>
            </a:r>
          </a:p>
        </p:txBody>
      </p:sp>
      <p:sp>
        <p:nvSpPr>
          <p:cNvPr id="10" name="Rectangle 9"/>
          <p:cNvSpPr/>
          <p:nvPr/>
        </p:nvSpPr>
        <p:spPr>
          <a:xfrm>
            <a:off x="2247900" y="2033496"/>
            <a:ext cx="6140450" cy="772107"/>
          </a:xfrm>
          <a:prstGeom prst="rect">
            <a:avLst/>
          </a:prstGeom>
          <a:solidFill>
            <a:srgbClr val="AFDEF9"/>
          </a:solidFill>
        </p:spPr>
        <p:txBody>
          <a:bodyPr wrap="square" lIns="1296000" tIns="108000" rIns="108000" bIns="108000">
            <a:spAutoFit/>
          </a:bodyPr>
          <a:lstStyle/>
          <a:p>
            <a:r>
              <a:rPr lang="en-GB" dirty="0"/>
              <a:t>It is a natural process for every girl/teenager/woman.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627084" y="4026015"/>
            <a:ext cx="5761266" cy="1049106"/>
          </a:xfrm>
          <a:prstGeom prst="rect">
            <a:avLst/>
          </a:prstGeom>
          <a:solidFill>
            <a:srgbClr val="AFDEF9"/>
          </a:solidFill>
        </p:spPr>
        <p:txBody>
          <a:bodyPr wrap="square" lIns="1296000" tIns="108000" rIns="108000" bIns="108000">
            <a:spAutoFit/>
          </a:bodyPr>
          <a:lstStyle/>
          <a:p>
            <a:r>
              <a:rPr lang="en-GB" dirty="0"/>
              <a:t>Periods are a sign that your body is working properly; they are a special part of being a female.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9529" y="1051023"/>
            <a:ext cx="3750572" cy="5806977"/>
          </a:xfrm>
          <a:prstGeom prst="rect">
            <a:avLst/>
          </a:prstGeom>
        </p:spPr>
      </p:pic>
      <p:sp>
        <p:nvSpPr>
          <p:cNvPr id="12" name="Oval 11"/>
          <p:cNvSpPr/>
          <p:nvPr/>
        </p:nvSpPr>
        <p:spPr>
          <a:xfrm>
            <a:off x="147863" y="4263637"/>
            <a:ext cx="2479221" cy="2479221"/>
          </a:xfrm>
          <a:prstGeom prst="ellipse">
            <a:avLst/>
          </a:prstGeom>
          <a:solidFill>
            <a:srgbClr val="CA095B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solidFill>
                  <a:schemeClr val="bg1"/>
                </a:solidFill>
              </a:rPr>
              <a:t>Do you have any questions you would like to discuss?</a:t>
            </a:r>
          </a:p>
        </p:txBody>
      </p:sp>
      <p:sp>
        <p:nvSpPr>
          <p:cNvPr id="14" name="Oval 13"/>
          <p:cNvSpPr/>
          <p:nvPr/>
        </p:nvSpPr>
        <p:spPr>
          <a:xfrm>
            <a:off x="1949514" y="3486991"/>
            <a:ext cx="1669923" cy="1669923"/>
          </a:xfrm>
          <a:prstGeom prst="ellipse">
            <a:avLst/>
          </a:prstGeom>
          <a:solidFill>
            <a:srgbClr val="18A0DB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solidFill>
                  <a:schemeClr val="bg1"/>
                </a:solidFill>
              </a:rPr>
              <a:t>Any question is a good question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898434" y="5320718"/>
            <a:ext cx="4489915" cy="772107"/>
          </a:xfrm>
          <a:prstGeom prst="rect">
            <a:avLst/>
          </a:prstGeom>
          <a:solidFill>
            <a:schemeClr val="bg1"/>
          </a:solidFill>
          <a:ln w="38100">
            <a:solidFill>
              <a:srgbClr val="CA09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b="1" dirty="0">
                <a:solidFill>
                  <a:schemeClr val="tx1"/>
                </a:solidFill>
              </a:rPr>
              <a:t>Remember: </a:t>
            </a:r>
            <a:r>
              <a:rPr lang="en-GB" dirty="0">
                <a:solidFill>
                  <a:schemeClr val="tx1"/>
                </a:solidFill>
              </a:rPr>
              <a:t>no-one will know that you have your period, unless you tell them. </a:t>
            </a:r>
          </a:p>
        </p:txBody>
      </p:sp>
    </p:spTree>
    <p:extLst>
      <p:ext uri="{BB962C8B-B14F-4D97-AF65-F5344CB8AC3E}">
        <p14:creationId xmlns:p14="http://schemas.microsoft.com/office/powerpoint/2010/main" val="1420807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  <p:bldP spid="11" grpId="0" animBg="1"/>
      <p:bldP spid="12" grpId="0" animBg="1"/>
      <p:bldP spid="14" grpId="0" animBg="1"/>
      <p:bldP spid="1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344</TotalTime>
  <Words>1472</Words>
  <Application>Microsoft Office PowerPoint</Application>
  <PresentationFormat>On-screen Show (4:3)</PresentationFormat>
  <Paragraphs>188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1" baseType="lpstr">
      <vt:lpstr>Arial</vt:lpstr>
      <vt:lpstr>Calibri</vt:lpstr>
      <vt:lpstr>Twinkl</vt:lpstr>
      <vt:lpstr>Sassoon Infant Rg</vt:lpstr>
      <vt:lpstr>Office Theme</vt:lpstr>
      <vt:lpstr>PowerPoint Presentation</vt:lpstr>
      <vt:lpstr>Puberty: What Happens to Girls?</vt:lpstr>
      <vt:lpstr>Puberty: What Happens to Girls?</vt:lpstr>
      <vt:lpstr>The Female Reproductive System</vt:lpstr>
      <vt:lpstr>What Are Periods?</vt:lpstr>
      <vt:lpstr>What Do Periods Start</vt:lpstr>
      <vt:lpstr>The Menstrual Cycle</vt:lpstr>
      <vt:lpstr>The Menstrual Cycle Days 1-5</vt:lpstr>
      <vt:lpstr>The Menstrual Cycle Days 6-13</vt:lpstr>
      <vt:lpstr>The Menstrual Cycle Day 14</vt:lpstr>
      <vt:lpstr>The Menstrual Cycle Days 15-28 </vt:lpstr>
      <vt:lpstr>When Will My First Period Start?</vt:lpstr>
      <vt:lpstr>What Symptoms Will You Have?</vt:lpstr>
      <vt:lpstr>PMS - Things You Can Try!</vt:lpstr>
      <vt:lpstr>During Your Period: What Happens?</vt:lpstr>
      <vt:lpstr>During Your Period: Feminine Protection</vt:lpstr>
      <vt:lpstr>Pantyliners</vt:lpstr>
      <vt:lpstr>Sanitary Towels</vt:lpstr>
      <vt:lpstr>Tampons</vt:lpstr>
      <vt:lpstr>Period Pants</vt:lpstr>
      <vt:lpstr>Menstrual cups</vt:lpstr>
      <vt:lpstr>Re-useable pads and tampons</vt:lpstr>
      <vt:lpstr>How Will I Know When My Period Will Start?</vt:lpstr>
      <vt:lpstr>Working Out When Your Next Period Will Start</vt:lpstr>
      <vt:lpstr>Remember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Georgia Chappell</dc:creator>
  <cp:lastModifiedBy>Holly Migden</cp:lastModifiedBy>
  <cp:revision>31</cp:revision>
  <dcterms:created xsi:type="dcterms:W3CDTF">2019-10-17T10:19:53Z</dcterms:created>
  <dcterms:modified xsi:type="dcterms:W3CDTF">2021-05-20T06:14:55Z</dcterms:modified>
</cp:coreProperties>
</file>